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84" r:id="rId2"/>
    <p:sldId id="257" r:id="rId3"/>
    <p:sldId id="259" r:id="rId4"/>
    <p:sldId id="282" r:id="rId5"/>
    <p:sldId id="263" r:id="rId6"/>
    <p:sldId id="262" r:id="rId7"/>
    <p:sldId id="281" r:id="rId8"/>
    <p:sldId id="268" r:id="rId9"/>
    <p:sldId id="266" r:id="rId10"/>
    <p:sldId id="275" r:id="rId11"/>
    <p:sldId id="261" r:id="rId12"/>
    <p:sldId id="277" r:id="rId13"/>
    <p:sldId id="260" r:id="rId14"/>
    <p:sldId id="285" r:id="rId15"/>
    <p:sldId id="286" r:id="rId16"/>
    <p:sldId id="287" r:id="rId17"/>
    <p:sldId id="288" r:id="rId18"/>
    <p:sldId id="289" r:id="rId19"/>
    <p:sldId id="295" r:id="rId20"/>
    <p:sldId id="296" r:id="rId21"/>
    <p:sldId id="297" r:id="rId22"/>
    <p:sldId id="298" r:id="rId23"/>
    <p:sldId id="299" r:id="rId24"/>
    <p:sldId id="300" r:id="rId25"/>
    <p:sldId id="290" r:id="rId26"/>
    <p:sldId id="291" r:id="rId27"/>
    <p:sldId id="292" r:id="rId28"/>
    <p:sldId id="293" r:id="rId29"/>
    <p:sldId id="294" r:id="rId30"/>
    <p:sldId id="303" r:id="rId31"/>
    <p:sldId id="301" r:id="rId32"/>
    <p:sldId id="302" r:id="rId33"/>
    <p:sldId id="304" r:id="rId34"/>
    <p:sldId id="305" r:id="rId35"/>
    <p:sldId id="279"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6D8"/>
    <a:srgbClr val="FD9944"/>
    <a:srgbClr val="117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691" y="-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03F36-9AB4-4098-97E7-0DF6C5821AAA}" type="datetimeFigureOut">
              <a:rPr lang="zh-CN" altLang="en-US" smtClean="0"/>
              <a:t>2020/7/12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E2AFA-C8F0-4A2D-A5E1-8FDFD9072966}" type="slidenum">
              <a:rPr lang="zh-CN" altLang="en-US" smtClean="0"/>
              <a:t>‹#›</a:t>
            </a:fld>
            <a:endParaRPr lang="zh-CN" altLang="en-US"/>
          </a:p>
        </p:txBody>
      </p:sp>
    </p:spTree>
    <p:extLst>
      <p:ext uri="{BB962C8B-B14F-4D97-AF65-F5344CB8AC3E}">
        <p14:creationId xmlns:p14="http://schemas.microsoft.com/office/powerpoint/2010/main" val="1257345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1</a:t>
            </a:fld>
            <a:endParaRPr lang="zh-CN" altLang="en-US"/>
          </a:p>
        </p:txBody>
      </p:sp>
    </p:spTree>
    <p:extLst>
      <p:ext uri="{BB962C8B-B14F-4D97-AF65-F5344CB8AC3E}">
        <p14:creationId xmlns:p14="http://schemas.microsoft.com/office/powerpoint/2010/main" val="109223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t>10</a:t>
            </a:fld>
            <a:endParaRPr lang="zh-CN" altLang="en-US"/>
          </a:p>
        </p:txBody>
      </p:sp>
    </p:spTree>
    <p:extLst>
      <p:ext uri="{BB962C8B-B14F-4D97-AF65-F5344CB8AC3E}">
        <p14:creationId xmlns:p14="http://schemas.microsoft.com/office/powerpoint/2010/main" val="39790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11</a:t>
            </a:fld>
            <a:endParaRPr lang="zh-CN" altLang="en-US"/>
          </a:p>
        </p:txBody>
      </p:sp>
    </p:spTree>
    <p:extLst>
      <p:ext uri="{BB962C8B-B14F-4D97-AF65-F5344CB8AC3E}">
        <p14:creationId xmlns:p14="http://schemas.microsoft.com/office/powerpoint/2010/main" val="227178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t>12</a:t>
            </a:fld>
            <a:endParaRPr lang="zh-CN" altLang="en-US"/>
          </a:p>
        </p:txBody>
      </p:sp>
    </p:spTree>
    <p:extLst>
      <p:ext uri="{BB962C8B-B14F-4D97-AF65-F5344CB8AC3E}">
        <p14:creationId xmlns:p14="http://schemas.microsoft.com/office/powerpoint/2010/main" val="15122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13</a:t>
            </a:fld>
            <a:endParaRPr lang="zh-CN" altLang="en-US"/>
          </a:p>
        </p:txBody>
      </p:sp>
    </p:spTree>
    <p:extLst>
      <p:ext uri="{BB962C8B-B14F-4D97-AF65-F5344CB8AC3E}">
        <p14:creationId xmlns:p14="http://schemas.microsoft.com/office/powerpoint/2010/main" val="3752399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pPr/>
              <a:t>19</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2</a:t>
            </a:fld>
            <a:endParaRPr lang="zh-CN" altLang="en-US"/>
          </a:p>
        </p:txBody>
      </p:sp>
    </p:spTree>
    <p:extLst>
      <p:ext uri="{BB962C8B-B14F-4D97-AF65-F5344CB8AC3E}">
        <p14:creationId xmlns:p14="http://schemas.microsoft.com/office/powerpoint/2010/main" val="1804454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pPr/>
              <a:t>20</a:t>
            </a:fld>
            <a:endParaRPr lang="zh-CN" altLang="en-US"/>
          </a:p>
        </p:txBody>
      </p:sp>
    </p:spTree>
    <p:extLst>
      <p:ext uri="{BB962C8B-B14F-4D97-AF65-F5344CB8AC3E}">
        <p14:creationId xmlns:p14="http://schemas.microsoft.com/office/powerpoint/2010/main" val="4036648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pPr/>
              <a:t>21</a:t>
            </a:fld>
            <a:endParaRPr lang="zh-CN" altLang="en-US"/>
          </a:p>
        </p:txBody>
      </p:sp>
    </p:spTree>
    <p:extLst>
      <p:ext uri="{BB962C8B-B14F-4D97-AF65-F5344CB8AC3E}">
        <p14:creationId xmlns:p14="http://schemas.microsoft.com/office/powerpoint/2010/main" val="3245042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pPr/>
              <a:t>22</a:t>
            </a:fld>
            <a:endParaRPr lang="zh-CN" altLang="en-US"/>
          </a:p>
        </p:txBody>
      </p:sp>
    </p:spTree>
    <p:extLst>
      <p:ext uri="{BB962C8B-B14F-4D97-AF65-F5344CB8AC3E}">
        <p14:creationId xmlns:p14="http://schemas.microsoft.com/office/powerpoint/2010/main" val="212882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pPr/>
              <a:t>23</a:t>
            </a:fld>
            <a:endParaRPr lang="zh-CN" altLang="en-US"/>
          </a:p>
        </p:txBody>
      </p:sp>
    </p:spTree>
    <p:extLst>
      <p:ext uri="{BB962C8B-B14F-4D97-AF65-F5344CB8AC3E}">
        <p14:creationId xmlns:p14="http://schemas.microsoft.com/office/powerpoint/2010/main" val="39790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pPr/>
              <a:t>24</a:t>
            </a:fld>
            <a:endParaRPr lang="zh-CN" altLang="en-US"/>
          </a:p>
        </p:txBody>
      </p:sp>
    </p:spTree>
    <p:extLst>
      <p:ext uri="{BB962C8B-B14F-4D97-AF65-F5344CB8AC3E}">
        <p14:creationId xmlns:p14="http://schemas.microsoft.com/office/powerpoint/2010/main" val="151229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27</a:t>
            </a:fld>
            <a:endParaRPr lang="zh-CN" altLang="en-US"/>
          </a:p>
        </p:txBody>
      </p:sp>
    </p:spTree>
    <p:extLst>
      <p:ext uri="{BB962C8B-B14F-4D97-AF65-F5344CB8AC3E}">
        <p14:creationId xmlns:p14="http://schemas.microsoft.com/office/powerpoint/2010/main" val="3387591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28</a:t>
            </a:fld>
            <a:endParaRPr lang="zh-CN" altLang="en-US"/>
          </a:p>
        </p:txBody>
      </p:sp>
    </p:spTree>
    <p:extLst>
      <p:ext uri="{BB962C8B-B14F-4D97-AF65-F5344CB8AC3E}">
        <p14:creationId xmlns:p14="http://schemas.microsoft.com/office/powerpoint/2010/main" val="3679002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29</a:t>
            </a:fld>
            <a:endParaRPr lang="zh-CN" altLang="en-US"/>
          </a:p>
        </p:txBody>
      </p:sp>
    </p:spTree>
    <p:extLst>
      <p:ext uri="{BB962C8B-B14F-4D97-AF65-F5344CB8AC3E}">
        <p14:creationId xmlns:p14="http://schemas.microsoft.com/office/powerpoint/2010/main" val="338698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3</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pPr/>
              <a:t>30</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t>31</a:t>
            </a:fld>
            <a:endParaRPr lang="zh-CN" altLang="en-US"/>
          </a:p>
        </p:txBody>
      </p:sp>
    </p:spTree>
    <p:extLst>
      <p:ext uri="{BB962C8B-B14F-4D97-AF65-F5344CB8AC3E}">
        <p14:creationId xmlns:p14="http://schemas.microsoft.com/office/powerpoint/2010/main" val="2128824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t>32</a:t>
            </a:fld>
            <a:endParaRPr lang="zh-CN" altLang="en-US"/>
          </a:p>
        </p:txBody>
      </p:sp>
    </p:spTree>
    <p:extLst>
      <p:ext uri="{BB962C8B-B14F-4D97-AF65-F5344CB8AC3E}">
        <p14:creationId xmlns:p14="http://schemas.microsoft.com/office/powerpoint/2010/main" val="151229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t>33</a:t>
            </a:fld>
            <a:endParaRPr lang="zh-CN" altLang="en-US"/>
          </a:p>
        </p:txBody>
      </p:sp>
    </p:spTree>
    <p:extLst>
      <p:ext uri="{BB962C8B-B14F-4D97-AF65-F5344CB8AC3E}">
        <p14:creationId xmlns:p14="http://schemas.microsoft.com/office/powerpoint/2010/main" val="3442600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4D96F10-DAB2-41BE-95D6-3F7AC12C1831}" type="slidenum">
              <a:rPr lang="zh-CN" altLang="en-US" smtClean="0"/>
              <a:t>34</a:t>
            </a:fld>
            <a:endParaRPr lang="zh-CN" altLang="en-US"/>
          </a:p>
        </p:txBody>
      </p:sp>
    </p:spTree>
    <p:extLst>
      <p:ext uri="{BB962C8B-B14F-4D97-AF65-F5344CB8AC3E}">
        <p14:creationId xmlns:p14="http://schemas.microsoft.com/office/powerpoint/2010/main" val="2391083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35</a:t>
            </a:fld>
            <a:endParaRPr lang="zh-CN" altLang="en-US"/>
          </a:p>
        </p:txBody>
      </p:sp>
    </p:spTree>
    <p:extLst>
      <p:ext uri="{BB962C8B-B14F-4D97-AF65-F5344CB8AC3E}">
        <p14:creationId xmlns:p14="http://schemas.microsoft.com/office/powerpoint/2010/main" val="131004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4</a:t>
            </a:fld>
            <a:endParaRPr lang="zh-CN" altLang="en-US"/>
          </a:p>
        </p:txBody>
      </p:sp>
    </p:spTree>
    <p:extLst>
      <p:ext uri="{BB962C8B-B14F-4D97-AF65-F5344CB8AC3E}">
        <p14:creationId xmlns:p14="http://schemas.microsoft.com/office/powerpoint/2010/main" val="162064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E6C6A3E7-7B0A-43E6-AF50-B970C3A8BCF7}" type="slidenum">
              <a:rPr lang="id-ID" smtClean="0"/>
              <a:t>5</a:t>
            </a:fld>
            <a:endParaRPr lang="id-ID"/>
          </a:p>
        </p:txBody>
      </p:sp>
    </p:spTree>
    <p:extLst>
      <p:ext uri="{BB962C8B-B14F-4D97-AF65-F5344CB8AC3E}">
        <p14:creationId xmlns:p14="http://schemas.microsoft.com/office/powerpoint/2010/main" val="3220522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30A260-5090-4043-8663-34F08B19ADCA}" type="slidenum">
              <a:rPr lang="zh-CN" altLang="en-US" smtClean="0"/>
              <a:t>6</a:t>
            </a:fld>
            <a:endParaRPr lang="zh-CN" altLang="en-US"/>
          </a:p>
        </p:txBody>
      </p:sp>
    </p:spTree>
    <p:extLst>
      <p:ext uri="{BB962C8B-B14F-4D97-AF65-F5344CB8AC3E}">
        <p14:creationId xmlns:p14="http://schemas.microsoft.com/office/powerpoint/2010/main" val="403664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F0DE2AFA-C8F0-4A2D-A5E1-8FDFD9072966}" type="slidenum">
              <a:rPr lang="zh-CN" altLang="en-US" smtClean="0"/>
              <a:t>7</a:t>
            </a:fld>
            <a:endParaRPr lang="zh-CN" altLang="en-US"/>
          </a:p>
        </p:txBody>
      </p:sp>
    </p:spTree>
    <p:extLst>
      <p:ext uri="{BB962C8B-B14F-4D97-AF65-F5344CB8AC3E}">
        <p14:creationId xmlns:p14="http://schemas.microsoft.com/office/powerpoint/2010/main" val="291010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t>8</a:t>
            </a:fld>
            <a:endParaRPr lang="zh-CN" altLang="en-US"/>
          </a:p>
        </p:txBody>
      </p:sp>
    </p:spTree>
    <p:extLst>
      <p:ext uri="{BB962C8B-B14F-4D97-AF65-F5344CB8AC3E}">
        <p14:creationId xmlns:p14="http://schemas.microsoft.com/office/powerpoint/2010/main" val="324504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B1B5997-6160-4652-ACBC-7C8F7E3D3FF8}" type="slidenum">
              <a:rPr lang="zh-CN" altLang="en-US" smtClean="0"/>
              <a:t>9</a:t>
            </a:fld>
            <a:endParaRPr lang="zh-CN" altLang="en-US"/>
          </a:p>
        </p:txBody>
      </p:sp>
    </p:spTree>
    <p:extLst>
      <p:ext uri="{BB962C8B-B14F-4D97-AF65-F5344CB8AC3E}">
        <p14:creationId xmlns:p14="http://schemas.microsoft.com/office/powerpoint/2010/main" val="2128824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4925171" cy="5715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25170" y="6346825"/>
            <a:ext cx="2350680" cy="226820"/>
          </a:xfrm>
          <a:prstGeom prst="rect">
            <a:avLst/>
          </a:prstGeom>
        </p:spPr>
      </p:pic>
    </p:spTree>
    <p:extLst>
      <p:ext uri="{BB962C8B-B14F-4D97-AF65-F5344CB8AC3E}">
        <p14:creationId xmlns:p14="http://schemas.microsoft.com/office/powerpoint/2010/main" val="88062567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2131443" y="2438401"/>
            <a:ext cx="840360" cy="840358"/>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5334031" y="2096610"/>
            <a:ext cx="1523940" cy="1523938"/>
          </a:xfrm>
          <a:custGeom>
            <a:avLst/>
            <a:gdLst>
              <a:gd name="connsiteX0" fmla="*/ 761970 w 1523940"/>
              <a:gd name="connsiteY0" fmla="*/ 0 h 1523938"/>
              <a:gd name="connsiteX1" fmla="*/ 1523940 w 1523940"/>
              <a:gd name="connsiteY1" fmla="*/ 761969 h 1523938"/>
              <a:gd name="connsiteX2" fmla="*/ 761970 w 1523940"/>
              <a:gd name="connsiteY2" fmla="*/ 1523938 h 1523938"/>
              <a:gd name="connsiteX3" fmla="*/ 0 w 1523940"/>
              <a:gd name="connsiteY3" fmla="*/ 761969 h 1523938"/>
              <a:gd name="connsiteX4" fmla="*/ 761970 w 1523940"/>
              <a:gd name="connsiteY4" fmla="*/ 0 h 152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40" h="1523938">
                <a:moveTo>
                  <a:pt x="761970" y="0"/>
                </a:moveTo>
                <a:cubicBezTo>
                  <a:pt x="1182794" y="0"/>
                  <a:pt x="1523940" y="341145"/>
                  <a:pt x="1523940" y="761969"/>
                </a:cubicBezTo>
                <a:cubicBezTo>
                  <a:pt x="1523940" y="1182793"/>
                  <a:pt x="1182794" y="1523938"/>
                  <a:pt x="761970" y="1523938"/>
                </a:cubicBezTo>
                <a:cubicBezTo>
                  <a:pt x="341146" y="1523938"/>
                  <a:pt x="0" y="1182793"/>
                  <a:pt x="0" y="761969"/>
                </a:cubicBezTo>
                <a:cubicBezTo>
                  <a:pt x="0" y="341145"/>
                  <a:pt x="341146" y="0"/>
                  <a:pt x="761970"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220200" y="2438401"/>
            <a:ext cx="840360" cy="840358"/>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82478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826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0101" y="-1"/>
            <a:ext cx="5041900" cy="5821893"/>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25170" y="6346825"/>
            <a:ext cx="2350680" cy="226820"/>
          </a:xfrm>
          <a:prstGeom prst="rect">
            <a:avLst/>
          </a:prstGeom>
        </p:spPr>
      </p:pic>
    </p:spTree>
    <p:extLst>
      <p:ext uri="{BB962C8B-B14F-4D97-AF65-F5344CB8AC3E}">
        <p14:creationId xmlns:p14="http://schemas.microsoft.com/office/powerpoint/2010/main" val="15653482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225540" y="-350827"/>
            <a:ext cx="4375336" cy="507699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25170" y="6346825"/>
            <a:ext cx="2350680" cy="226820"/>
          </a:xfrm>
          <a:prstGeom prst="rect">
            <a:avLst/>
          </a:prstGeom>
        </p:spPr>
      </p:pic>
    </p:spTree>
    <p:extLst>
      <p:ext uri="{BB962C8B-B14F-4D97-AF65-F5344CB8AC3E}">
        <p14:creationId xmlns:p14="http://schemas.microsoft.com/office/powerpoint/2010/main" val="35316252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632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223879" y="2252835"/>
            <a:ext cx="4877950" cy="3124384"/>
          </a:xfrm>
          <a:custGeom>
            <a:avLst/>
            <a:gdLst>
              <a:gd name="connsiteX0" fmla="*/ 0 w 4877950"/>
              <a:gd name="connsiteY0" fmla="*/ 0 h 3124384"/>
              <a:gd name="connsiteX1" fmla="*/ 4877950 w 4877950"/>
              <a:gd name="connsiteY1" fmla="*/ 0 h 3124384"/>
              <a:gd name="connsiteX2" fmla="*/ 4877950 w 4877950"/>
              <a:gd name="connsiteY2" fmla="*/ 3124384 h 3124384"/>
              <a:gd name="connsiteX3" fmla="*/ 0 w 4877950"/>
              <a:gd name="connsiteY3" fmla="*/ 3124384 h 3124384"/>
            </a:gdLst>
            <a:ahLst/>
            <a:cxnLst>
              <a:cxn ang="0">
                <a:pos x="connsiteX0" y="connsiteY0"/>
              </a:cxn>
              <a:cxn ang="0">
                <a:pos x="connsiteX1" y="connsiteY1"/>
              </a:cxn>
              <a:cxn ang="0">
                <a:pos x="connsiteX2" y="connsiteY2"/>
              </a:cxn>
              <a:cxn ang="0">
                <a:pos x="connsiteX3" y="connsiteY3"/>
              </a:cxn>
            </a:cxnLst>
            <a:rect l="l" t="t" r="r" b="b"/>
            <a:pathLst>
              <a:path w="4877950" h="3124384">
                <a:moveTo>
                  <a:pt x="0" y="0"/>
                </a:moveTo>
                <a:lnTo>
                  <a:pt x="4877950" y="0"/>
                </a:lnTo>
                <a:lnTo>
                  <a:pt x="4877950" y="3124384"/>
                </a:lnTo>
                <a:lnTo>
                  <a:pt x="0" y="312438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478338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735138"/>
            <a:ext cx="12192000" cy="4324350"/>
          </a:xfrm>
          <a:custGeom>
            <a:avLst/>
            <a:gdLst>
              <a:gd name="connsiteX0" fmla="*/ 0 w 12192000"/>
              <a:gd name="connsiteY0" fmla="*/ 0 h 4324350"/>
              <a:gd name="connsiteX1" fmla="*/ 12192000 w 12192000"/>
              <a:gd name="connsiteY1" fmla="*/ 0 h 4324350"/>
              <a:gd name="connsiteX2" fmla="*/ 12192000 w 12192000"/>
              <a:gd name="connsiteY2" fmla="*/ 4324350 h 4324350"/>
              <a:gd name="connsiteX3" fmla="*/ 0 w 12192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12192000" h="4324350">
                <a:moveTo>
                  <a:pt x="0" y="0"/>
                </a:moveTo>
                <a:lnTo>
                  <a:pt x="12192000" y="0"/>
                </a:lnTo>
                <a:lnTo>
                  <a:pt x="12192000" y="4324350"/>
                </a:lnTo>
                <a:lnTo>
                  <a:pt x="0" y="43243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3672127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55688" y="1986627"/>
            <a:ext cx="5011284" cy="3821373"/>
          </a:xfrm>
          <a:custGeom>
            <a:avLst/>
            <a:gdLst>
              <a:gd name="connsiteX0" fmla="*/ 0 w 5011284"/>
              <a:gd name="connsiteY0" fmla="*/ 0 h 3821373"/>
              <a:gd name="connsiteX1" fmla="*/ 5011284 w 5011284"/>
              <a:gd name="connsiteY1" fmla="*/ 0 h 3821373"/>
              <a:gd name="connsiteX2" fmla="*/ 5011284 w 5011284"/>
              <a:gd name="connsiteY2" fmla="*/ 3821373 h 3821373"/>
              <a:gd name="connsiteX3" fmla="*/ 0 w 5011284"/>
              <a:gd name="connsiteY3" fmla="*/ 3821373 h 3821373"/>
            </a:gdLst>
            <a:ahLst/>
            <a:cxnLst>
              <a:cxn ang="0">
                <a:pos x="connsiteX0" y="connsiteY0"/>
              </a:cxn>
              <a:cxn ang="0">
                <a:pos x="connsiteX1" y="connsiteY1"/>
              </a:cxn>
              <a:cxn ang="0">
                <a:pos x="connsiteX2" y="connsiteY2"/>
              </a:cxn>
              <a:cxn ang="0">
                <a:pos x="connsiteX3" y="connsiteY3"/>
              </a:cxn>
            </a:cxnLst>
            <a:rect l="l" t="t" r="r" b="b"/>
            <a:pathLst>
              <a:path w="5011284" h="3821372">
                <a:moveTo>
                  <a:pt x="0" y="0"/>
                </a:moveTo>
                <a:lnTo>
                  <a:pt x="5011284" y="0"/>
                </a:lnTo>
                <a:lnTo>
                  <a:pt x="5011284" y="3821373"/>
                </a:lnTo>
                <a:lnTo>
                  <a:pt x="0" y="382137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6877204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862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06346" y="2789465"/>
            <a:ext cx="2158794" cy="2158794"/>
          </a:xfrm>
          <a:custGeom>
            <a:avLst/>
            <a:gdLst>
              <a:gd name="connsiteX0" fmla="*/ 1079397 w 2158794"/>
              <a:gd name="connsiteY0" fmla="*/ 0 h 2158794"/>
              <a:gd name="connsiteX1" fmla="*/ 2158794 w 2158794"/>
              <a:gd name="connsiteY1" fmla="*/ 1079397 h 2158794"/>
              <a:gd name="connsiteX2" fmla="*/ 1079397 w 2158794"/>
              <a:gd name="connsiteY2" fmla="*/ 2158794 h 2158794"/>
              <a:gd name="connsiteX3" fmla="*/ 0 w 2158794"/>
              <a:gd name="connsiteY3" fmla="*/ 1079397 h 2158794"/>
              <a:gd name="connsiteX4" fmla="*/ 1079397 w 2158794"/>
              <a:gd name="connsiteY4" fmla="*/ 0 h 215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94" h="2158794">
                <a:moveTo>
                  <a:pt x="1079397" y="0"/>
                </a:moveTo>
                <a:cubicBezTo>
                  <a:pt x="1675532" y="0"/>
                  <a:pt x="2158794" y="483262"/>
                  <a:pt x="2158794" y="1079397"/>
                </a:cubicBezTo>
                <a:cubicBezTo>
                  <a:pt x="2158794" y="1675532"/>
                  <a:pt x="1675532" y="2158794"/>
                  <a:pt x="1079397" y="2158794"/>
                </a:cubicBezTo>
                <a:cubicBezTo>
                  <a:pt x="483262" y="2158794"/>
                  <a:pt x="0" y="1675532"/>
                  <a:pt x="0" y="1079397"/>
                </a:cubicBezTo>
                <a:cubicBezTo>
                  <a:pt x="0" y="483262"/>
                  <a:pt x="483262" y="0"/>
                  <a:pt x="107939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0639945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extLst>
              <a:ext uri="{28A0092B-C50C-407E-A947-70E740481C1C}">
                <a14:useLocalDpi xmlns:a14="http://schemas.microsoft.com/office/drawing/2010/main" val="0"/>
              </a:ext>
            </a:extLst>
          </a:blip>
          <a:srcRect t="23333"/>
          <a:stretch>
            <a:fillRect/>
          </a:stretch>
        </p:blipFill>
        <p:spPr>
          <a:xfrm flipH="1">
            <a:off x="0" y="0"/>
            <a:ext cx="1524000" cy="1349154"/>
          </a:xfrm>
          <a:prstGeom prst="rect">
            <a:avLst/>
          </a:prstGeom>
        </p:spPr>
      </p:pic>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925170" y="6346825"/>
            <a:ext cx="2350680" cy="226820"/>
          </a:xfrm>
          <a:prstGeom prst="rect">
            <a:avLst/>
          </a:prstGeom>
        </p:spPr>
      </p:pic>
      <p:sp>
        <p:nvSpPr>
          <p:cNvPr id="4" name="文本框 3"/>
          <p:cNvSpPr txBox="1"/>
          <p:nvPr userDrawn="1"/>
        </p:nvSpPr>
        <p:spPr>
          <a:xfrm>
            <a:off x="4318000" y="2971800"/>
            <a:ext cx="3556000" cy="229870"/>
          </a:xfrm>
          <a:prstGeom prst="rect">
            <a:avLst/>
          </a:prstGeom>
          <a:noFill/>
        </p:spPr>
        <p:txBody>
          <a:bodyPr wrap="square" rtlCol="0">
            <a:spAutoFit/>
          </a:bodyPr>
          <a:lstStyle/>
          <a:p>
            <a:r>
              <a:rPr lang="zh-CN" altLang="en-US" sz="300">
                <a:solidFill>
                  <a:schemeClr val="bg1">
                    <a:alpha val="0"/>
                  </a:schemeClr>
                </a:solidFill>
                <a:latin typeface="微软雅黑" pitchFamily="34" charset="-122"/>
                <a:ea typeface="微软雅黑" pitchFamily="34" charset="-122"/>
                <a:sym typeface="+mn-ea"/>
              </a:rPr>
              <a:t>感谢您下载包图网平台上提供的</a:t>
            </a:r>
            <a:r>
              <a:rPr lang="en-US" altLang="zh-CN" sz="300">
                <a:solidFill>
                  <a:schemeClr val="bg1">
                    <a:alpha val="0"/>
                  </a:schemeClr>
                </a:solidFill>
                <a:latin typeface="微软雅黑" pitchFamily="34" charset="-122"/>
                <a:ea typeface="微软雅黑" pitchFamily="34" charset="-122"/>
                <a:sym typeface="+mn-ea"/>
              </a:rPr>
              <a:t>PPT</a:t>
            </a:r>
            <a:r>
              <a:rPr lang="zh-CN" altLang="en-US" sz="300">
                <a:solidFill>
                  <a:schemeClr val="bg1">
                    <a:alpha val="0"/>
                  </a:schemeClr>
                </a:solidFill>
                <a:latin typeface="微软雅黑" pitchFamily="34" charset="-122"/>
                <a:ea typeface="微软雅黑"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a:solidFill>
                  <a:schemeClr val="bg1">
                    <a:alpha val="0"/>
                  </a:schemeClr>
                </a:solidFill>
                <a:latin typeface="微软雅黑" pitchFamily="34" charset="-122"/>
                <a:ea typeface="微软雅黑" pitchFamily="34" charset="-122"/>
                <a:sym typeface="+mn-ea"/>
              </a:rPr>
              <a:t>ibaotu.com</a:t>
            </a:r>
          </a:p>
        </p:txBody>
      </p:sp>
    </p:spTree>
    <p:extLst>
      <p:ext uri="{BB962C8B-B14F-4D97-AF65-F5344CB8AC3E}">
        <p14:creationId xmlns:p14="http://schemas.microsoft.com/office/powerpoint/2010/main" val="14539494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5" r:id="rId5"/>
    <p:sldLayoutId id="2147483666" r:id="rId6"/>
    <p:sldLayoutId id="2147483667" r:id="rId7"/>
    <p:sldLayoutId id="2147483668" r:id="rId8"/>
    <p:sldLayoutId id="2147483670" r:id="rId9"/>
    <p:sldLayoutId id="2147483674" r:id="rId10"/>
    <p:sldLayoutId id="214748367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p14="http://schemas.microsoft.com/office/powerpoint/2010/main" xmlns=""/>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11252" y="5389882"/>
            <a:ext cx="571681" cy="571681"/>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9324436" y="5389883"/>
            <a:ext cx="571681" cy="571681"/>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0337619" y="5389883"/>
            <a:ext cx="571681" cy="571681"/>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矩形 14"/>
          <p:cNvSpPr/>
          <p:nvPr/>
        </p:nvSpPr>
        <p:spPr>
          <a:xfrm>
            <a:off x="4377354" y="1518577"/>
            <a:ext cx="7304572" cy="156966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4000" b="1" dirty="0">
                <a:solidFill>
                  <a:schemeClr val="tx1">
                    <a:lumMod val="75000"/>
                    <a:lumOff val="25000"/>
                  </a:schemeClr>
                </a:solidFill>
              </a:rPr>
              <a:t>基于 </a:t>
            </a:r>
            <a:r>
              <a:rPr lang="en-US" altLang="zh-CN" sz="4000" b="1" dirty="0" smtClean="0">
                <a:solidFill>
                  <a:schemeClr val="tx1">
                    <a:lumMod val="75000"/>
                    <a:lumOff val="25000"/>
                  </a:schemeClr>
                </a:solidFill>
              </a:rPr>
              <a:t>Spark </a:t>
            </a:r>
            <a:r>
              <a:rPr lang="zh-CN" altLang="en-US" sz="4000" b="1" dirty="0">
                <a:solidFill>
                  <a:schemeClr val="tx1">
                    <a:lumMod val="75000"/>
                    <a:lumOff val="25000"/>
                  </a:schemeClr>
                </a:solidFill>
              </a:rPr>
              <a:t>技术</a:t>
            </a:r>
            <a:r>
              <a:rPr lang="zh-CN" altLang="en-US" sz="4000" b="1" dirty="0" smtClean="0">
                <a:solidFill>
                  <a:schemeClr val="tx1">
                    <a:lumMod val="75000"/>
                    <a:lumOff val="25000"/>
                  </a:schemeClr>
                </a:solidFill>
              </a:rPr>
              <a:t>的</a:t>
            </a:r>
            <a:endParaRPr lang="en-US" altLang="zh-CN" sz="4000" b="1" dirty="0" smtClean="0">
              <a:solidFill>
                <a:schemeClr val="tx1">
                  <a:lumMod val="75000"/>
                  <a:lumOff val="25000"/>
                </a:schemeClr>
              </a:solidFill>
            </a:endParaRPr>
          </a:p>
          <a:p>
            <a:pPr algn="r">
              <a:lnSpc>
                <a:spcPct val="120000"/>
              </a:lnSpc>
            </a:pPr>
            <a:r>
              <a:rPr lang="zh-CN" altLang="en-US" sz="4000" b="1" dirty="0" smtClean="0">
                <a:solidFill>
                  <a:schemeClr val="tx1">
                    <a:lumMod val="75000"/>
                    <a:lumOff val="25000"/>
                  </a:schemeClr>
                </a:solidFill>
              </a:rPr>
              <a:t>气温</a:t>
            </a:r>
            <a:r>
              <a:rPr lang="zh-CN" altLang="en-US" sz="4000" b="1" dirty="0">
                <a:solidFill>
                  <a:schemeClr val="tx1">
                    <a:lumMod val="75000"/>
                    <a:lumOff val="25000"/>
                  </a:schemeClr>
                </a:solidFill>
              </a:rPr>
              <a:t>预测分析</a:t>
            </a:r>
            <a:r>
              <a:rPr lang="zh-CN" altLang="en-US" sz="4000" b="1" dirty="0" smtClean="0">
                <a:solidFill>
                  <a:schemeClr val="tx1">
                    <a:lumMod val="75000"/>
                    <a:lumOff val="25000"/>
                  </a:schemeClr>
                </a:solidFill>
              </a:rPr>
              <a:t>系统的设计与实现</a:t>
            </a:r>
            <a:endParaRPr lang="zh-CN" altLang="en-US" sz="4000" b="1" dirty="0">
              <a:solidFill>
                <a:schemeClr val="tx1">
                  <a:lumMod val="75000"/>
                  <a:lumOff val="25000"/>
                </a:schemeClr>
              </a:solidFill>
            </a:endParaRPr>
          </a:p>
        </p:txBody>
      </p:sp>
      <p:sp>
        <p:nvSpPr>
          <p:cNvPr id="16" name="文本框 15"/>
          <p:cNvSpPr txBox="1"/>
          <p:nvPr/>
        </p:nvSpPr>
        <p:spPr>
          <a:xfrm>
            <a:off x="6707307" y="3532817"/>
            <a:ext cx="2703528" cy="130157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smtClean="0">
                <a:solidFill>
                  <a:schemeClr val="bg1">
                    <a:lumMod val="50000"/>
                  </a:schemeClr>
                </a:solidFill>
                <a:latin typeface="+mj-ea"/>
                <a:ea typeface="+mj-ea"/>
              </a:rPr>
              <a:t>组长：</a:t>
            </a:r>
            <a:r>
              <a:rPr lang="en-US" altLang="zh-CN" sz="1400" dirty="0" smtClean="0">
                <a:solidFill>
                  <a:schemeClr val="bg1">
                    <a:lumMod val="50000"/>
                  </a:schemeClr>
                </a:solidFill>
                <a:latin typeface="+mj-ea"/>
                <a:ea typeface="+mj-ea"/>
              </a:rPr>
              <a:t>18301137 </a:t>
            </a:r>
            <a:r>
              <a:rPr lang="zh-CN" altLang="en-US" sz="1400" dirty="0" smtClean="0">
                <a:solidFill>
                  <a:schemeClr val="bg1">
                    <a:lumMod val="50000"/>
                  </a:schemeClr>
                </a:solidFill>
                <a:latin typeface="+mj-ea"/>
                <a:ea typeface="+mj-ea"/>
              </a:rPr>
              <a:t>王磊</a:t>
            </a:r>
            <a:endParaRPr lang="en-US" altLang="zh-CN" sz="1400" dirty="0" smtClean="0">
              <a:solidFill>
                <a:schemeClr val="bg1">
                  <a:lumMod val="50000"/>
                </a:schemeClr>
              </a:solidFill>
              <a:latin typeface="+mj-ea"/>
              <a:ea typeface="+mj-ea"/>
            </a:endParaRPr>
          </a:p>
          <a:p>
            <a:pPr>
              <a:lnSpc>
                <a:spcPct val="114000"/>
              </a:lnSpc>
            </a:pPr>
            <a:r>
              <a:rPr lang="zh-CN" altLang="en-US" sz="1400" dirty="0" smtClean="0">
                <a:solidFill>
                  <a:schemeClr val="bg1">
                    <a:lumMod val="50000"/>
                  </a:schemeClr>
                </a:solidFill>
                <a:latin typeface="+mj-ea"/>
                <a:ea typeface="+mj-ea"/>
              </a:rPr>
              <a:t>组员：</a:t>
            </a:r>
            <a:r>
              <a:rPr lang="en-US" altLang="zh-CN" sz="1400" dirty="0" smtClean="0">
                <a:solidFill>
                  <a:schemeClr val="bg1">
                    <a:lumMod val="50000"/>
                  </a:schemeClr>
                </a:solidFill>
                <a:latin typeface="+mj-ea"/>
                <a:ea typeface="+mj-ea"/>
              </a:rPr>
              <a:t>18301138 </a:t>
            </a:r>
            <a:r>
              <a:rPr lang="zh-CN" altLang="en-US" sz="1400" dirty="0" smtClean="0">
                <a:solidFill>
                  <a:schemeClr val="bg1">
                    <a:lumMod val="50000"/>
                  </a:schemeClr>
                </a:solidFill>
                <a:latin typeface="+mj-ea"/>
                <a:ea typeface="+mj-ea"/>
              </a:rPr>
              <a:t>吴介豪</a:t>
            </a:r>
            <a:endParaRPr lang="en-US" altLang="zh-CN" sz="1400" dirty="0" smtClean="0">
              <a:solidFill>
                <a:schemeClr val="bg1">
                  <a:lumMod val="50000"/>
                </a:schemeClr>
              </a:solidFill>
              <a:latin typeface="+mj-ea"/>
              <a:ea typeface="+mj-ea"/>
            </a:endParaRPr>
          </a:p>
          <a:p>
            <a:pPr>
              <a:lnSpc>
                <a:spcPct val="114000"/>
              </a:lnSpc>
            </a:pPr>
            <a:r>
              <a:rPr lang="en-US" altLang="zh-CN" sz="1400" dirty="0">
                <a:solidFill>
                  <a:schemeClr val="bg1">
                    <a:lumMod val="50000"/>
                  </a:schemeClr>
                </a:solidFill>
                <a:latin typeface="+mj-ea"/>
                <a:ea typeface="+mj-ea"/>
              </a:rPr>
              <a:t> </a:t>
            </a:r>
            <a:r>
              <a:rPr lang="en-US" altLang="zh-CN" sz="1400" dirty="0" smtClean="0">
                <a:solidFill>
                  <a:schemeClr val="bg1">
                    <a:lumMod val="50000"/>
                  </a:schemeClr>
                </a:solidFill>
                <a:latin typeface="+mj-ea"/>
                <a:ea typeface="+mj-ea"/>
              </a:rPr>
              <a:t>         18301135 </a:t>
            </a:r>
            <a:r>
              <a:rPr lang="zh-CN" altLang="en-US" sz="1400" dirty="0" smtClean="0">
                <a:solidFill>
                  <a:schemeClr val="bg1">
                    <a:lumMod val="50000"/>
                  </a:schemeClr>
                </a:solidFill>
                <a:latin typeface="+mj-ea"/>
                <a:ea typeface="+mj-ea"/>
              </a:rPr>
              <a:t>宋廷泽</a:t>
            </a:r>
            <a:endParaRPr lang="en-US" altLang="zh-CN" sz="1400" dirty="0" smtClean="0">
              <a:solidFill>
                <a:schemeClr val="bg1">
                  <a:lumMod val="50000"/>
                </a:schemeClr>
              </a:solidFill>
              <a:latin typeface="+mj-ea"/>
              <a:ea typeface="+mj-ea"/>
            </a:endParaRPr>
          </a:p>
          <a:p>
            <a:pPr>
              <a:lnSpc>
                <a:spcPct val="114000"/>
              </a:lnSpc>
            </a:pPr>
            <a:r>
              <a:rPr lang="en-US" altLang="zh-CN" sz="1400" dirty="0">
                <a:solidFill>
                  <a:schemeClr val="bg1">
                    <a:lumMod val="50000"/>
                  </a:schemeClr>
                </a:solidFill>
                <a:latin typeface="+mj-ea"/>
                <a:ea typeface="+mj-ea"/>
              </a:rPr>
              <a:t> </a:t>
            </a:r>
            <a:r>
              <a:rPr lang="en-US" altLang="zh-CN" sz="1400" dirty="0" smtClean="0">
                <a:solidFill>
                  <a:schemeClr val="bg1">
                    <a:lumMod val="50000"/>
                  </a:schemeClr>
                </a:solidFill>
                <a:latin typeface="+mj-ea"/>
                <a:ea typeface="+mj-ea"/>
              </a:rPr>
              <a:t>          18301141 </a:t>
            </a:r>
            <a:r>
              <a:rPr lang="zh-CN" altLang="en-US" sz="1400" dirty="0" smtClean="0">
                <a:solidFill>
                  <a:schemeClr val="bg1">
                    <a:lumMod val="50000"/>
                  </a:schemeClr>
                </a:solidFill>
                <a:latin typeface="+mj-ea"/>
                <a:ea typeface="+mj-ea"/>
              </a:rPr>
              <a:t>杨翔越</a:t>
            </a:r>
            <a:endParaRPr lang="en-US" altLang="zh-CN" sz="1400" dirty="0" smtClean="0">
              <a:solidFill>
                <a:schemeClr val="bg1">
                  <a:lumMod val="50000"/>
                </a:schemeClr>
              </a:solidFill>
              <a:latin typeface="+mj-ea"/>
              <a:ea typeface="+mj-ea"/>
            </a:endParaRPr>
          </a:p>
          <a:p>
            <a:pPr>
              <a:lnSpc>
                <a:spcPct val="114000"/>
              </a:lnSpc>
            </a:pPr>
            <a:r>
              <a:rPr lang="en-US" altLang="zh-CN" sz="1400" dirty="0">
                <a:solidFill>
                  <a:schemeClr val="bg1">
                    <a:lumMod val="50000"/>
                  </a:schemeClr>
                </a:solidFill>
                <a:latin typeface="+mj-ea"/>
                <a:ea typeface="+mj-ea"/>
              </a:rPr>
              <a:t> </a:t>
            </a:r>
            <a:r>
              <a:rPr lang="en-US" altLang="zh-CN" sz="1400" dirty="0" smtClean="0">
                <a:solidFill>
                  <a:schemeClr val="bg1">
                    <a:lumMod val="50000"/>
                  </a:schemeClr>
                </a:solidFill>
                <a:latin typeface="+mj-ea"/>
                <a:ea typeface="+mj-ea"/>
              </a:rPr>
              <a:t>          18301143 </a:t>
            </a:r>
            <a:r>
              <a:rPr lang="zh-CN" altLang="en-US" sz="1400" dirty="0" smtClean="0">
                <a:solidFill>
                  <a:schemeClr val="bg1">
                    <a:lumMod val="50000"/>
                  </a:schemeClr>
                </a:solidFill>
                <a:latin typeface="+mj-ea"/>
                <a:ea typeface="+mj-ea"/>
              </a:rPr>
              <a:t>余福</a:t>
            </a:r>
            <a:endParaRPr lang="en-US" altLang="zh-CN" sz="1400" dirty="0">
              <a:solidFill>
                <a:schemeClr val="bg1">
                  <a:lumMod val="50000"/>
                </a:schemeClr>
              </a:solidFill>
              <a:latin typeface="+mj-ea"/>
              <a:ea typeface="+mj-ea"/>
            </a:endParaRPr>
          </a:p>
        </p:txBody>
      </p:sp>
    </p:spTree>
    <p:extLst>
      <p:ext uri="{BB962C8B-B14F-4D97-AF65-F5344CB8AC3E}">
        <p14:creationId xmlns:p14="http://schemas.microsoft.com/office/powerpoint/2010/main" val="32619441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nodeType="withGroup">
                            <p:stCondLst>
                              <p:cond delay="500"/>
                            </p:stCondLst>
                            <p:childTnLst>
                              <p:par>
                                <p:cTn id="9" presetID="14" presetClass="entr" presetSubtype="10" fill="hold" grpId="1" nodeType="afterEffec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nodeType="withGroup">
                            <p:stCondLst>
                              <p:cond delay="1000"/>
                            </p:stCondLst>
                            <p:childTnLst>
                              <p:par>
                                <p:cTn id="13" presetID="53" presetClass="entr" presetSubtype="0" fill="hold" nodeType="afterEffec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0" fill="hold" nodeType="withEffec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0" fill="hold" nodeType="withEffec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11"/>
          <p:cNvSpPr/>
          <p:nvPr/>
        </p:nvSpPr>
        <p:spPr>
          <a:xfrm>
            <a:off x="3800477" y="2544476"/>
            <a:ext cx="629156" cy="628206"/>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6" h="6826">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7885837" y="2544001"/>
            <a:ext cx="382218" cy="629156"/>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24" name="矩形 23"/>
          <p:cNvSpPr/>
          <p:nvPr/>
        </p:nvSpPr>
        <p:spPr>
          <a:xfrm>
            <a:off x="1840826" y="898787"/>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smtClean="0">
                <a:solidFill>
                  <a:schemeClr val="tx2"/>
                </a:solidFill>
                <a:latin typeface="+mj-ea"/>
              </a:rPr>
              <a:t>ARIMA</a:t>
            </a:r>
            <a:r>
              <a:rPr lang="zh-CN" altLang="en-US" sz="1600" dirty="0" smtClean="0">
                <a:solidFill>
                  <a:schemeClr val="tx2"/>
                </a:solidFill>
                <a:latin typeface="+mj-ea"/>
              </a:rPr>
              <a:t>模型研究</a:t>
            </a:r>
            <a:endParaRPr lang="en-US" altLang="zh-CN" sz="1600" dirty="0">
              <a:solidFill>
                <a:schemeClr val="tx2"/>
              </a:solidFill>
              <a:latin typeface="+mj-ea"/>
            </a:endParaRPr>
          </a:p>
        </p:txBody>
      </p:sp>
      <p:sp>
        <p:nvSpPr>
          <p:cNvPr id="28" name="矩形 27"/>
          <p:cNvSpPr/>
          <p:nvPr/>
        </p:nvSpPr>
        <p:spPr>
          <a:xfrm>
            <a:off x="1840826" y="1411063"/>
            <a:ext cx="8289301" cy="934487"/>
          </a:xfrm>
          <a:prstGeom prst="rect">
            <a:avLst/>
          </a:prstGeom>
        </p:spPr>
        <p:txBody>
          <a:bodyPr wrap="square">
            <a:spAutoFit/>
            <a:scene3d>
              <a:camera prst="orthographicFront"/>
              <a:lightRig rig="threePt" dir="t"/>
            </a:scene3d>
            <a:sp3d contourW="12700"/>
          </a:bodyPr>
          <a:lstStyle/>
          <a:p>
            <a:pPr>
              <a:lnSpc>
                <a:spcPct val="114000"/>
              </a:lnSpc>
            </a:pPr>
            <a:r>
              <a:rPr lang="zh-CN" altLang="en-US" sz="1600" dirty="0" smtClean="0">
                <a:solidFill>
                  <a:schemeClr val="tx2"/>
                </a:solidFill>
                <a:latin typeface="+mj-ea"/>
              </a:rPr>
              <a:t>      最开始，我们项目中选择的是</a:t>
            </a:r>
            <a:r>
              <a:rPr lang="en-US" altLang="zh-CN" sz="1600" dirty="0" smtClean="0">
                <a:solidFill>
                  <a:schemeClr val="tx2"/>
                </a:solidFill>
                <a:latin typeface="+mj-ea"/>
              </a:rPr>
              <a:t>ARIMA</a:t>
            </a:r>
            <a:r>
              <a:rPr lang="zh-CN" altLang="en-US" sz="1600" dirty="0" smtClean="0">
                <a:solidFill>
                  <a:schemeClr val="tx2"/>
                </a:solidFill>
                <a:latin typeface="+mj-ea"/>
              </a:rPr>
              <a:t>模型，查找了很多资料，发现模型难点在于参数</a:t>
            </a:r>
            <a:r>
              <a:rPr lang="en-US" altLang="zh-CN" sz="1600" dirty="0" smtClean="0">
                <a:solidFill>
                  <a:schemeClr val="tx2"/>
                </a:solidFill>
                <a:latin typeface="+mj-ea"/>
              </a:rPr>
              <a:t>p</a:t>
            </a:r>
            <a:r>
              <a:rPr lang="zh-CN" altLang="en-US" sz="1600" dirty="0" smtClean="0">
                <a:solidFill>
                  <a:schemeClr val="tx2"/>
                </a:solidFill>
                <a:latin typeface="+mj-ea"/>
              </a:rPr>
              <a:t>、</a:t>
            </a:r>
            <a:r>
              <a:rPr lang="en-US" altLang="zh-CN" sz="1600" dirty="0" smtClean="0">
                <a:solidFill>
                  <a:schemeClr val="tx2"/>
                </a:solidFill>
                <a:latin typeface="+mj-ea"/>
              </a:rPr>
              <a:t>q</a:t>
            </a:r>
            <a:r>
              <a:rPr lang="zh-CN" altLang="en-US" sz="1600" dirty="0" smtClean="0">
                <a:solidFill>
                  <a:schemeClr val="tx2"/>
                </a:solidFill>
                <a:latin typeface="+mj-ea"/>
              </a:rPr>
              <a:t>的求解。网上找到了三种求解参数</a:t>
            </a:r>
            <a:r>
              <a:rPr lang="en-US" altLang="zh-CN" sz="1600" dirty="0" smtClean="0">
                <a:solidFill>
                  <a:schemeClr val="tx2"/>
                </a:solidFill>
                <a:latin typeface="+mj-ea"/>
              </a:rPr>
              <a:t>p</a:t>
            </a:r>
            <a:r>
              <a:rPr lang="zh-CN" altLang="en-US" sz="1600" dirty="0" smtClean="0">
                <a:solidFill>
                  <a:schemeClr val="tx2"/>
                </a:solidFill>
                <a:latin typeface="+mj-ea"/>
              </a:rPr>
              <a:t>、</a:t>
            </a:r>
            <a:r>
              <a:rPr lang="en-US" altLang="zh-CN" sz="1600" dirty="0" smtClean="0">
                <a:solidFill>
                  <a:schemeClr val="tx2"/>
                </a:solidFill>
                <a:latin typeface="+mj-ea"/>
              </a:rPr>
              <a:t>q</a:t>
            </a:r>
            <a:r>
              <a:rPr lang="zh-CN" altLang="en-US" sz="1600" dirty="0" smtClean="0">
                <a:solidFill>
                  <a:schemeClr val="tx2"/>
                </a:solidFill>
                <a:latin typeface="+mj-ea"/>
              </a:rPr>
              <a:t>的办法（如下图）。之后将模型更改为</a:t>
            </a:r>
            <a:r>
              <a:rPr lang="en-US" altLang="zh-CN" sz="1600" dirty="0" smtClean="0">
                <a:solidFill>
                  <a:schemeClr val="tx2"/>
                </a:solidFill>
                <a:latin typeface="+mj-ea"/>
              </a:rPr>
              <a:t>auto_arima()</a:t>
            </a:r>
            <a:r>
              <a:rPr lang="zh-CN" altLang="en-US" sz="1600" dirty="0" smtClean="0">
                <a:solidFill>
                  <a:schemeClr val="tx2"/>
                </a:solidFill>
                <a:latin typeface="+mj-ea"/>
              </a:rPr>
              <a:t>，实现自动定阶。</a:t>
            </a:r>
            <a:endParaRPr lang="en-US" altLang="zh-CN" sz="1600" dirty="0">
              <a:solidFill>
                <a:schemeClr val="tx2"/>
              </a:solidFill>
              <a:latin typeface="+mj-ea"/>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0" y="2419230"/>
            <a:ext cx="4057182" cy="274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矩形 29"/>
          <p:cNvSpPr/>
          <p:nvPr/>
        </p:nvSpPr>
        <p:spPr>
          <a:xfrm>
            <a:off x="1246776" y="5223371"/>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smtClean="0">
                <a:solidFill>
                  <a:schemeClr val="tx2"/>
                </a:solidFill>
                <a:latin typeface="+mj-ea"/>
              </a:rPr>
              <a:t>(i)</a:t>
            </a:r>
            <a:r>
              <a:rPr lang="zh-CN" altLang="en-US" sz="1600" dirty="0" smtClean="0">
                <a:solidFill>
                  <a:schemeClr val="tx2"/>
                </a:solidFill>
                <a:latin typeface="+mj-ea"/>
              </a:rPr>
              <a:t>查看</a:t>
            </a:r>
            <a:r>
              <a:rPr lang="en-US" altLang="zh-CN" sz="1600" dirty="0" smtClean="0">
                <a:solidFill>
                  <a:schemeClr val="tx2"/>
                </a:solidFill>
                <a:latin typeface="+mj-ea"/>
              </a:rPr>
              <a:t>ACF</a:t>
            </a:r>
            <a:r>
              <a:rPr lang="zh-CN" altLang="en-US" sz="1600" dirty="0" smtClean="0">
                <a:solidFill>
                  <a:schemeClr val="tx2"/>
                </a:solidFill>
                <a:latin typeface="+mj-ea"/>
              </a:rPr>
              <a:t>、</a:t>
            </a:r>
            <a:r>
              <a:rPr lang="en-US" altLang="zh-CN" sz="1600" dirty="0" smtClean="0">
                <a:solidFill>
                  <a:schemeClr val="tx2"/>
                </a:solidFill>
                <a:latin typeface="+mj-ea"/>
              </a:rPr>
              <a:t>PCF</a:t>
            </a:r>
            <a:r>
              <a:rPr lang="zh-CN" altLang="en-US" sz="1600" dirty="0" smtClean="0">
                <a:solidFill>
                  <a:schemeClr val="tx2"/>
                </a:solidFill>
                <a:latin typeface="+mj-ea"/>
              </a:rPr>
              <a:t>图</a:t>
            </a:r>
            <a:endParaRPr lang="en-US" altLang="zh-CN" sz="1600" dirty="0">
              <a:solidFill>
                <a:schemeClr val="tx2"/>
              </a:solidFill>
              <a:latin typeface="+mj-ea"/>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229" y="2481817"/>
            <a:ext cx="3949826" cy="262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31"/>
          <p:cNvSpPr/>
          <p:nvPr/>
        </p:nvSpPr>
        <p:spPr>
          <a:xfrm>
            <a:off x="4675613" y="5252701"/>
            <a:ext cx="2662883" cy="653769"/>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smtClean="0">
                <a:solidFill>
                  <a:schemeClr val="tx2"/>
                </a:solidFill>
                <a:latin typeface="+mj-ea"/>
              </a:rPr>
              <a:t>(ii)</a:t>
            </a:r>
            <a:r>
              <a:rPr lang="zh-CN" altLang="en-US" sz="1600" dirty="0">
                <a:solidFill>
                  <a:schemeClr val="tx2"/>
                </a:solidFill>
                <a:latin typeface="+mj-ea"/>
              </a:rPr>
              <a:t>信息准则定</a:t>
            </a:r>
            <a:r>
              <a:rPr lang="zh-CN" altLang="en-US" sz="1600" dirty="0" smtClean="0">
                <a:solidFill>
                  <a:schemeClr val="tx2"/>
                </a:solidFill>
                <a:latin typeface="+mj-ea"/>
              </a:rPr>
              <a:t>阶</a:t>
            </a:r>
            <a:r>
              <a:rPr lang="en-US" altLang="zh-CN" sz="1600" dirty="0">
                <a:solidFill>
                  <a:schemeClr val="tx2"/>
                </a:solidFill>
                <a:latin typeface="+mj-ea"/>
              </a:rPr>
              <a:t>(</a:t>
            </a:r>
            <a:r>
              <a:rPr lang="en-US" altLang="zh-CN" sz="1600" dirty="0" smtClean="0">
                <a:solidFill>
                  <a:schemeClr val="tx2"/>
                </a:solidFill>
                <a:latin typeface="+mj-ea"/>
              </a:rPr>
              <a:t>AIC</a:t>
            </a:r>
            <a:r>
              <a:rPr lang="zh-CN" altLang="en-US" sz="1600" dirty="0">
                <a:solidFill>
                  <a:schemeClr val="tx2"/>
                </a:solidFill>
                <a:latin typeface="+mj-ea"/>
              </a:rPr>
              <a:t>、</a:t>
            </a:r>
            <a:r>
              <a:rPr lang="en-US" altLang="zh-CN" sz="1600" dirty="0">
                <a:solidFill>
                  <a:schemeClr val="tx2"/>
                </a:solidFill>
                <a:latin typeface="+mj-ea"/>
              </a:rPr>
              <a:t>BIC</a:t>
            </a:r>
            <a:r>
              <a:rPr lang="zh-CN" altLang="en-US" sz="1600" dirty="0">
                <a:solidFill>
                  <a:schemeClr val="tx2"/>
                </a:solidFill>
                <a:latin typeface="+mj-ea"/>
              </a:rPr>
              <a:t>、</a:t>
            </a:r>
            <a:r>
              <a:rPr lang="en-US" altLang="zh-CN" sz="1600" dirty="0">
                <a:solidFill>
                  <a:schemeClr val="tx2"/>
                </a:solidFill>
                <a:latin typeface="+mj-ea"/>
              </a:rPr>
              <a:t>HQ</a:t>
            </a:r>
            <a:r>
              <a:rPr lang="zh-CN" altLang="en-US" sz="1600" dirty="0" smtClean="0">
                <a:solidFill>
                  <a:schemeClr val="tx2"/>
                </a:solidFill>
                <a:latin typeface="+mj-ea"/>
              </a:rPr>
              <a:t>准则等</a:t>
            </a:r>
            <a:r>
              <a:rPr lang="en-US" altLang="zh-CN" sz="1600" dirty="0" smtClean="0">
                <a:solidFill>
                  <a:schemeClr val="tx2"/>
                </a:solidFill>
                <a:latin typeface="+mj-ea"/>
              </a:rPr>
              <a:t>)</a:t>
            </a:r>
            <a:endParaRPr lang="en-US" altLang="zh-CN" sz="1600" dirty="0">
              <a:solidFill>
                <a:schemeClr val="tx2"/>
              </a:solidFill>
              <a:latin typeface="+mj-ea"/>
            </a:endParaRPr>
          </a:p>
        </p:txBody>
      </p:sp>
      <p:sp>
        <p:nvSpPr>
          <p:cNvPr id="5" name="AutoShape 5" descr="http://img2.imgtn.bdimg.com/it/u=3424078069,3798706295&amp;fm=15&amp;gp=0.jpg"/>
          <p:cNvSpPr>
            <a:spLocks noChangeAspect="1" noChangeArrowheads="1"/>
          </p:cNvSpPr>
          <p:nvPr/>
        </p:nvSpPr>
        <p:spPr bwMode="auto">
          <a:xfrm>
            <a:off x="63500" y="-136525"/>
            <a:ext cx="4972050" cy="4286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7" descr="http://img2.imgtn.bdimg.com/it/u=3424078069,3798706295&amp;fm=15&amp;gp=0.jpg"/>
          <p:cNvSpPr>
            <a:spLocks noChangeAspect="1" noChangeArrowheads="1"/>
          </p:cNvSpPr>
          <p:nvPr/>
        </p:nvSpPr>
        <p:spPr bwMode="auto">
          <a:xfrm>
            <a:off x="215900" y="15875"/>
            <a:ext cx="4972050" cy="4286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8055" y="2159000"/>
            <a:ext cx="3772327" cy="2831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0" descr="http://img2.imgtn.bdimg.com/it/u=3424078069,3798706295&amp;fm=15&amp;gp=0.jpg"/>
          <p:cNvSpPr>
            <a:spLocks noChangeAspect="1" noChangeArrowheads="1"/>
          </p:cNvSpPr>
          <p:nvPr/>
        </p:nvSpPr>
        <p:spPr bwMode="auto">
          <a:xfrm>
            <a:off x="368300" y="168275"/>
            <a:ext cx="4972050" cy="4286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矩形 36"/>
          <p:cNvSpPr/>
          <p:nvPr/>
        </p:nvSpPr>
        <p:spPr>
          <a:xfrm>
            <a:off x="9128173" y="5258859"/>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smtClean="0">
                <a:solidFill>
                  <a:schemeClr val="tx2"/>
                </a:solidFill>
                <a:latin typeface="+mj-ea"/>
              </a:rPr>
              <a:t>(iii)</a:t>
            </a:r>
            <a:r>
              <a:rPr lang="zh-CN" altLang="en-US" sz="1600" dirty="0" smtClean="0">
                <a:solidFill>
                  <a:schemeClr val="tx2"/>
                </a:solidFill>
                <a:latin typeface="+mj-ea"/>
              </a:rPr>
              <a:t>热力图</a:t>
            </a:r>
            <a:endParaRPr lang="en-US" altLang="zh-CN" sz="1600" dirty="0">
              <a:solidFill>
                <a:schemeClr val="tx2"/>
              </a:solidFill>
              <a:latin typeface="+mj-ea"/>
            </a:endParaRPr>
          </a:p>
        </p:txBody>
      </p:sp>
      <p:pic>
        <p:nvPicPr>
          <p:cNvPr id="308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846" y="2339796"/>
            <a:ext cx="4976630" cy="331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4915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5" nodeType="withEffec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0" fill="hold" grpId="6" nodeType="withEffec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83"/>
                                        </p:tgtEl>
                                        <p:attrNameLst>
                                          <p:attrName>style.visibility</p:attrName>
                                        </p:attrNameLst>
                                      </p:cBhvr>
                                      <p:to>
                                        <p:strVal val="visible"/>
                                      </p:to>
                                    </p:set>
                                    <p:anim calcmode="lin" valueType="num">
                                      <p:cBhvr additive="base">
                                        <p:cTn id="19" dur="500" fill="hold"/>
                                        <p:tgtEl>
                                          <p:spTgt spid="3083"/>
                                        </p:tgtEl>
                                        <p:attrNameLst>
                                          <p:attrName>ppt_x</p:attrName>
                                        </p:attrNameLst>
                                      </p:cBhvr>
                                      <p:tavLst>
                                        <p:tav tm="0">
                                          <p:val>
                                            <p:strVal val="#ppt_x"/>
                                          </p:val>
                                        </p:tav>
                                        <p:tav tm="100000">
                                          <p:val>
                                            <p:strVal val="#ppt_x"/>
                                          </p:val>
                                        </p:tav>
                                      </p:tavLst>
                                    </p:anim>
                                    <p:anim calcmode="lin" valueType="num">
                                      <p:cBhvr additive="base">
                                        <p:cTn id="20" dur="500" fill="hold"/>
                                        <p:tgtEl>
                                          <p:spTgt spid="3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5" animBg="1"/>
      <p:bldP spid="45" grpId="6"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625" b="21625"/>
          <a:stretch>
            <a:fillRect/>
          </a:stretch>
        </p:blipFill>
        <p:spPr/>
      </p:pic>
      <p:sp>
        <p:nvSpPr>
          <p:cNvPr id="2" name="矩形 1"/>
          <p:cNvSpPr/>
          <p:nvPr/>
        </p:nvSpPr>
        <p:spPr>
          <a:xfrm>
            <a:off x="0" y="1735138"/>
            <a:ext cx="12192000" cy="432435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 name="组合 2"/>
          <p:cNvGrpSpPr/>
          <p:nvPr/>
        </p:nvGrpSpPr>
        <p:grpSpPr>
          <a:xfrm>
            <a:off x="4557486" y="2358799"/>
            <a:ext cx="3077028" cy="3077028"/>
            <a:chOff x="4557486" y="2358799"/>
            <a:chExt cx="3077028" cy="3077028"/>
          </a:xfrm>
        </p:grpSpPr>
        <p:sp>
          <p:nvSpPr>
            <p:cNvPr id="19" name="椭圆 18"/>
            <p:cNvSpPr/>
            <p:nvPr/>
          </p:nvSpPr>
          <p:spPr>
            <a:xfrm>
              <a:off x="4557486" y="2358799"/>
              <a:ext cx="3077028" cy="307702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767943" y="2641826"/>
              <a:ext cx="2656115" cy="2540002"/>
              <a:chOff x="4116902" y="2510971"/>
              <a:chExt cx="2656115" cy="2540002"/>
            </a:xfrm>
            <a:solidFill>
              <a:schemeClr val="accent3"/>
            </a:solidFill>
          </p:grpSpPr>
          <p:sp>
            <p:nvSpPr>
              <p:cNvPr id="14" name="椭圆 13"/>
              <p:cNvSpPr/>
              <p:nvPr/>
            </p:nvSpPr>
            <p:spPr>
              <a:xfrm>
                <a:off x="4116902" y="2510971"/>
                <a:ext cx="435430" cy="435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337587" y="2510971"/>
                <a:ext cx="435430" cy="435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116902" y="4615543"/>
                <a:ext cx="435430" cy="435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337587" y="4615543"/>
                <a:ext cx="435430" cy="435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椭圆 19"/>
            <p:cNvSpPr/>
            <p:nvPr/>
          </p:nvSpPr>
          <p:spPr>
            <a:xfrm>
              <a:off x="5672732" y="3511685"/>
              <a:ext cx="846536" cy="771256"/>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1" name="组合 20"/>
          <p:cNvGrpSpPr/>
          <p:nvPr/>
        </p:nvGrpSpPr>
        <p:grpSpPr>
          <a:xfrm>
            <a:off x="7634514" y="2440311"/>
            <a:ext cx="3689804" cy="838460"/>
            <a:chOff x="1136195" y="2091953"/>
            <a:chExt cx="3689804" cy="838460"/>
          </a:xfrm>
        </p:grpSpPr>
        <p:sp>
          <p:nvSpPr>
            <p:cNvPr id="22" name="文本框 21"/>
            <p:cNvSpPr txBox="1"/>
            <p:nvPr/>
          </p:nvSpPr>
          <p:spPr>
            <a:xfrm>
              <a:off x="1136195" y="2091953"/>
              <a:ext cx="146706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chemeClr val="bg1"/>
                  </a:solidFill>
                  <a:latin typeface="+mj-ea"/>
                  <a:ea typeface="+mj-ea"/>
                </a:rPr>
                <a:t>数据处理类</a:t>
              </a:r>
              <a:endParaRPr lang="zh-CN" altLang="en-US" sz="2000" b="1" dirty="0">
                <a:solidFill>
                  <a:schemeClr val="bg1"/>
                </a:solidFill>
                <a:latin typeface="+mj-ea"/>
                <a:ea typeface="+mj-ea"/>
              </a:endParaRPr>
            </a:p>
          </p:txBody>
        </p:sp>
        <p:sp>
          <p:nvSpPr>
            <p:cNvPr id="23" name="文本框 22"/>
            <p:cNvSpPr txBox="1"/>
            <p:nvPr/>
          </p:nvSpPr>
          <p:spPr>
            <a:xfrm>
              <a:off x="1136195" y="2407193"/>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schemeClr val="bg1"/>
                  </a:solidFill>
                  <a:latin typeface="Agency FB" panose="020B0503020202020204" pitchFamily="34" charset="0"/>
                  <a:ea typeface="时尚中黑简体" panose="01010104010101010101" pitchFamily="2" charset="-122"/>
                </a:rPr>
                <a:t>将</a:t>
              </a:r>
              <a:r>
                <a:rPr lang="zh-CN" altLang="en-US" sz="1400" dirty="0">
                  <a:solidFill>
                    <a:schemeClr val="bg1"/>
                  </a:solidFill>
                  <a:latin typeface="Agency FB" panose="020B0503020202020204" pitchFamily="34" charset="0"/>
                  <a:ea typeface="时尚中黑简体" panose="01010104010101010101" pitchFamily="2" charset="-122"/>
                </a:rPr>
                <a:t>预测出来的</a:t>
              </a:r>
              <a:r>
                <a:rPr lang="zh-CN" altLang="en-US" sz="1400" dirty="0" smtClean="0">
                  <a:solidFill>
                    <a:schemeClr val="bg1"/>
                  </a:solidFill>
                  <a:latin typeface="Agency FB" panose="020B0503020202020204" pitchFamily="34" charset="0"/>
                  <a:ea typeface="时尚中黑简体" panose="01010104010101010101" pitchFamily="2" charset="-122"/>
                </a:rPr>
                <a:t>数据转换为</a:t>
              </a:r>
              <a:r>
                <a:rPr lang="en-US" altLang="zh-CN" sz="1400" dirty="0" smtClean="0">
                  <a:solidFill>
                    <a:schemeClr val="bg1"/>
                  </a:solidFill>
                  <a:latin typeface="Agency FB" panose="020B0503020202020204" pitchFamily="34" charset="0"/>
                  <a:ea typeface="时尚中黑简体" panose="01010104010101010101" pitchFamily="2" charset="-122"/>
                </a:rPr>
                <a:t>Json</a:t>
              </a:r>
              <a:r>
                <a:rPr lang="zh-CN" altLang="en-US" sz="1400" dirty="0" smtClean="0">
                  <a:solidFill>
                    <a:schemeClr val="bg1"/>
                  </a:solidFill>
                  <a:latin typeface="Agency FB" panose="020B0503020202020204" pitchFamily="34" charset="0"/>
                  <a:ea typeface="时尚中黑简体" panose="01010104010101010101" pitchFamily="2" charset="-122"/>
                </a:rPr>
                <a:t>格式，</a:t>
              </a:r>
              <a:endParaRPr lang="en-US" altLang="zh-CN" sz="1400" dirty="0" smtClean="0">
                <a:solidFill>
                  <a:schemeClr val="bg1"/>
                </a:solidFill>
                <a:latin typeface="Agency FB" panose="020B0503020202020204" pitchFamily="34" charset="0"/>
                <a:ea typeface="时尚中黑简体" panose="01010104010101010101" pitchFamily="2" charset="-122"/>
              </a:endParaRPr>
            </a:p>
            <a:p>
              <a:pPr lvl="0"/>
              <a:r>
                <a:rPr lang="zh-CN" altLang="en-US" sz="1400" dirty="0" smtClean="0">
                  <a:solidFill>
                    <a:schemeClr val="bg1"/>
                  </a:solidFill>
                  <a:latin typeface="Agency FB" panose="020B0503020202020204" pitchFamily="34" charset="0"/>
                  <a:ea typeface="时尚中黑简体" panose="01010104010101010101" pitchFamily="2" charset="-122"/>
                </a:rPr>
                <a:t>便于</a:t>
              </a:r>
              <a:r>
                <a:rPr lang="en-US" altLang="zh-CN" sz="1400" dirty="0">
                  <a:solidFill>
                    <a:schemeClr val="bg1"/>
                  </a:solidFill>
                  <a:latin typeface="Agency FB" panose="020B0503020202020204" pitchFamily="34" charset="0"/>
                  <a:ea typeface="时尚中黑简体" panose="01010104010101010101" pitchFamily="2" charset="-122"/>
                </a:rPr>
                <a:t>J</a:t>
              </a:r>
              <a:r>
                <a:rPr lang="en-US" altLang="zh-CN" sz="1400" dirty="0" smtClean="0">
                  <a:solidFill>
                    <a:schemeClr val="bg1"/>
                  </a:solidFill>
                  <a:latin typeface="Agency FB" panose="020B0503020202020204" pitchFamily="34" charset="0"/>
                  <a:ea typeface="时尚中黑简体" panose="01010104010101010101" pitchFamily="2" charset="-122"/>
                </a:rPr>
                <a:t>ava</a:t>
              </a:r>
              <a:r>
                <a:rPr lang="zh-CN" altLang="en-US" sz="1400" dirty="0" smtClean="0">
                  <a:solidFill>
                    <a:schemeClr val="bg1"/>
                  </a:solidFill>
                  <a:latin typeface="Agency FB" panose="020B0503020202020204" pitchFamily="34" charset="0"/>
                  <a:ea typeface="时尚中黑简体" panose="01010104010101010101" pitchFamily="2" charset="-122"/>
                </a:rPr>
                <a:t>与</a:t>
              </a:r>
              <a:r>
                <a:rPr lang="en-US" altLang="zh-CN" sz="1400" dirty="0" smtClean="0">
                  <a:solidFill>
                    <a:schemeClr val="bg1"/>
                  </a:solidFill>
                  <a:latin typeface="Agency FB" panose="020B0503020202020204" pitchFamily="34" charset="0"/>
                  <a:ea typeface="时尚中黑简体" panose="01010104010101010101" pitchFamily="2" charset="-122"/>
                </a:rPr>
                <a:t>Python</a:t>
              </a:r>
              <a:r>
                <a:rPr lang="zh-CN" altLang="en-US" sz="1400" dirty="0" smtClean="0">
                  <a:solidFill>
                    <a:schemeClr val="bg1"/>
                  </a:solidFill>
                  <a:latin typeface="Agency FB" panose="020B0503020202020204" pitchFamily="34" charset="0"/>
                  <a:ea typeface="时尚中黑简体" panose="01010104010101010101" pitchFamily="2" charset="-122"/>
                </a:rPr>
                <a:t>之间的数据传输</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grpSp>
        <p:nvGrpSpPr>
          <p:cNvPr id="24" name="组合 23"/>
          <p:cNvGrpSpPr/>
          <p:nvPr/>
        </p:nvGrpSpPr>
        <p:grpSpPr>
          <a:xfrm>
            <a:off x="7634514" y="4544883"/>
            <a:ext cx="3689804" cy="838460"/>
            <a:chOff x="1136195" y="2091953"/>
            <a:chExt cx="3689804" cy="838460"/>
          </a:xfrm>
        </p:grpSpPr>
        <p:sp>
          <p:nvSpPr>
            <p:cNvPr id="25" name="文本框 24"/>
            <p:cNvSpPr txBox="1"/>
            <p:nvPr/>
          </p:nvSpPr>
          <p:spPr>
            <a:xfrm>
              <a:off x="1136195" y="2091953"/>
              <a:ext cx="1876347"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bg1"/>
                  </a:solidFill>
                  <a:latin typeface="+mj-ea"/>
                  <a:ea typeface="+mj-ea"/>
                </a:rPr>
                <a:t>P</a:t>
              </a:r>
              <a:r>
                <a:rPr lang="en-US" altLang="zh-CN" sz="2000" b="1" dirty="0" smtClean="0">
                  <a:solidFill>
                    <a:schemeClr val="bg1"/>
                  </a:solidFill>
                  <a:latin typeface="+mj-ea"/>
                  <a:ea typeface="+mj-ea"/>
                </a:rPr>
                <a:t>ython</a:t>
              </a:r>
              <a:r>
                <a:rPr lang="zh-CN" altLang="en-US" sz="2000" b="1" dirty="0" smtClean="0">
                  <a:solidFill>
                    <a:schemeClr val="bg1"/>
                  </a:solidFill>
                  <a:latin typeface="+mj-ea"/>
                  <a:ea typeface="+mj-ea"/>
                </a:rPr>
                <a:t>测试类</a:t>
              </a:r>
              <a:endParaRPr lang="zh-CN" altLang="en-US" sz="2000" b="1" dirty="0">
                <a:solidFill>
                  <a:schemeClr val="bg1"/>
                </a:solidFill>
                <a:latin typeface="+mj-ea"/>
                <a:ea typeface="+mj-ea"/>
              </a:endParaRPr>
            </a:p>
          </p:txBody>
        </p:sp>
        <p:sp>
          <p:nvSpPr>
            <p:cNvPr id="26" name="文本框 25"/>
            <p:cNvSpPr txBox="1"/>
            <p:nvPr/>
          </p:nvSpPr>
          <p:spPr>
            <a:xfrm>
              <a:off x="1136195" y="2407193"/>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schemeClr val="bg1"/>
                  </a:solidFill>
                  <a:latin typeface="Agency FB" panose="020B0503020202020204" pitchFamily="34" charset="0"/>
                  <a:ea typeface="时尚中黑简体" panose="01010104010101010101" pitchFamily="2" charset="-122"/>
                </a:rPr>
                <a:t>测试功能是否正确，预测的数据与</a:t>
              </a:r>
              <a:endParaRPr lang="en-US" altLang="zh-CN" sz="1400" dirty="0" smtClean="0">
                <a:solidFill>
                  <a:schemeClr val="bg1"/>
                </a:solidFill>
                <a:latin typeface="Agency FB" panose="020B0503020202020204" pitchFamily="34" charset="0"/>
                <a:ea typeface="时尚中黑简体" panose="01010104010101010101" pitchFamily="2" charset="-122"/>
              </a:endParaRPr>
            </a:p>
            <a:p>
              <a:pPr lvl="0"/>
              <a:r>
                <a:rPr lang="zh-CN" altLang="en-US" sz="1400" dirty="0" smtClean="0">
                  <a:solidFill>
                    <a:schemeClr val="bg1"/>
                  </a:solidFill>
                  <a:latin typeface="Agency FB" panose="020B0503020202020204" pitchFamily="34" charset="0"/>
                  <a:ea typeface="时尚中黑简体" panose="01010104010101010101" pitchFamily="2" charset="-122"/>
                </a:rPr>
                <a:t>实际情况的偏差</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grpSp>
        <p:nvGrpSpPr>
          <p:cNvPr id="27" name="组合 26"/>
          <p:cNvGrpSpPr/>
          <p:nvPr/>
        </p:nvGrpSpPr>
        <p:grpSpPr>
          <a:xfrm>
            <a:off x="2467676" y="2440311"/>
            <a:ext cx="2735697" cy="923330"/>
            <a:chOff x="2739740" y="2091953"/>
            <a:chExt cx="2735697" cy="923330"/>
          </a:xfrm>
        </p:grpSpPr>
        <p:sp>
          <p:nvSpPr>
            <p:cNvPr id="28" name="文本框 27"/>
            <p:cNvSpPr txBox="1"/>
            <p:nvPr/>
          </p:nvSpPr>
          <p:spPr>
            <a:xfrm>
              <a:off x="3615411" y="2091953"/>
              <a:ext cx="1210588"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smtClean="0">
                  <a:solidFill>
                    <a:schemeClr val="bg1"/>
                  </a:solidFill>
                  <a:latin typeface="+mj-ea"/>
                  <a:ea typeface="+mj-ea"/>
                </a:rPr>
                <a:t>建立模型</a:t>
              </a:r>
              <a:endParaRPr lang="zh-CN" altLang="en-US" sz="2000" b="1" dirty="0">
                <a:solidFill>
                  <a:schemeClr val="bg1"/>
                </a:solidFill>
                <a:latin typeface="+mj-ea"/>
                <a:ea typeface="+mj-ea"/>
              </a:endParaRPr>
            </a:p>
          </p:txBody>
        </p:sp>
        <p:sp>
          <p:nvSpPr>
            <p:cNvPr id="29" name="文本框 28"/>
            <p:cNvSpPr txBox="1"/>
            <p:nvPr/>
          </p:nvSpPr>
          <p:spPr>
            <a:xfrm>
              <a:off x="2739740" y="2492063"/>
              <a:ext cx="2735697"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schemeClr val="bg1"/>
                  </a:solidFill>
                  <a:latin typeface="Agency FB" panose="020B0503020202020204" pitchFamily="34" charset="0"/>
                  <a:ea typeface="时尚中黑简体" panose="01010104010101010101" pitchFamily="2" charset="-122"/>
                </a:rPr>
                <a:t>将模型封装成类和函数，</a:t>
              </a:r>
              <a:endParaRPr lang="en-US" altLang="zh-CN" sz="1400" dirty="0" smtClean="0">
                <a:solidFill>
                  <a:schemeClr val="bg1"/>
                </a:solidFill>
                <a:latin typeface="Agency FB" panose="020B0503020202020204" pitchFamily="34" charset="0"/>
                <a:ea typeface="时尚中黑简体" panose="01010104010101010101" pitchFamily="2" charset="-122"/>
              </a:endParaRPr>
            </a:p>
            <a:p>
              <a:pPr lvl="0"/>
              <a:r>
                <a:rPr lang="zh-CN" altLang="en-US" sz="1400" dirty="0" smtClean="0">
                  <a:solidFill>
                    <a:schemeClr val="bg1"/>
                  </a:solidFill>
                  <a:latin typeface="Agency FB" panose="020B0503020202020204" pitchFamily="34" charset="0"/>
                  <a:ea typeface="时尚中黑简体" panose="01010104010101010101" pitchFamily="2" charset="-122"/>
                </a:rPr>
                <a:t>方便其他文件调用</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grpSp>
        <p:nvGrpSpPr>
          <p:cNvPr id="30" name="组合 29"/>
          <p:cNvGrpSpPr/>
          <p:nvPr/>
        </p:nvGrpSpPr>
        <p:grpSpPr>
          <a:xfrm>
            <a:off x="2282384" y="4544883"/>
            <a:ext cx="3689804" cy="871157"/>
            <a:chOff x="2554448" y="2091953"/>
            <a:chExt cx="3689804" cy="871157"/>
          </a:xfrm>
        </p:grpSpPr>
        <p:sp>
          <p:nvSpPr>
            <p:cNvPr id="31" name="文本框 30"/>
            <p:cNvSpPr txBox="1"/>
            <p:nvPr/>
          </p:nvSpPr>
          <p:spPr>
            <a:xfrm>
              <a:off x="3483965" y="2091953"/>
              <a:ext cx="1342034"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000" b="1" dirty="0" smtClean="0">
                  <a:solidFill>
                    <a:schemeClr val="bg1"/>
                  </a:solidFill>
                  <a:latin typeface="+mj-ea"/>
                  <a:ea typeface="+mj-ea"/>
                </a:rPr>
                <a:t>Flask</a:t>
              </a:r>
              <a:r>
                <a:rPr lang="zh-CN" altLang="en-US" sz="2000" b="1" dirty="0" smtClean="0">
                  <a:solidFill>
                    <a:schemeClr val="bg1"/>
                  </a:solidFill>
                  <a:latin typeface="+mj-ea"/>
                  <a:ea typeface="+mj-ea"/>
                </a:rPr>
                <a:t>框架</a:t>
              </a:r>
              <a:endParaRPr lang="zh-CN" altLang="en-US" sz="2000" b="1" dirty="0">
                <a:solidFill>
                  <a:schemeClr val="bg1"/>
                </a:solidFill>
                <a:latin typeface="+mj-ea"/>
                <a:ea typeface="+mj-ea"/>
              </a:endParaRPr>
            </a:p>
          </p:txBody>
        </p:sp>
        <p:sp>
          <p:nvSpPr>
            <p:cNvPr id="32" name="文本框 31"/>
            <p:cNvSpPr txBox="1"/>
            <p:nvPr/>
          </p:nvSpPr>
          <p:spPr>
            <a:xfrm>
              <a:off x="2554448" y="2439890"/>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schemeClr val="bg1"/>
                  </a:solidFill>
                  <a:latin typeface="Agency FB" panose="020B0503020202020204" pitchFamily="34" charset="0"/>
                  <a:ea typeface="时尚中黑简体" panose="01010104010101010101" pitchFamily="2" charset="-122"/>
                </a:rPr>
                <a:t>注册路由，为路由匹配</a:t>
              </a:r>
              <a:endParaRPr lang="en-US" altLang="zh-CN" sz="1400" dirty="0" smtClean="0">
                <a:solidFill>
                  <a:schemeClr val="bg1"/>
                </a:solidFill>
                <a:latin typeface="Agency FB" panose="020B0503020202020204" pitchFamily="34" charset="0"/>
                <a:ea typeface="时尚中黑简体" panose="01010104010101010101" pitchFamily="2" charset="-122"/>
              </a:endParaRPr>
            </a:p>
            <a:p>
              <a:pPr lvl="0"/>
              <a:r>
                <a:rPr lang="zh-CN" altLang="en-US" sz="1400" dirty="0" smtClean="0">
                  <a:solidFill>
                    <a:schemeClr val="bg1"/>
                  </a:solidFill>
                  <a:latin typeface="Agency FB" panose="020B0503020202020204" pitchFamily="34" charset="0"/>
                  <a:ea typeface="时尚中黑简体" panose="01010104010101010101" pitchFamily="2" charset="-122"/>
                </a:rPr>
                <a:t>相应的函数，动态</a:t>
              </a:r>
              <a:r>
                <a:rPr lang="en-US" altLang="zh-CN" sz="1400" dirty="0" smtClean="0">
                  <a:solidFill>
                    <a:schemeClr val="bg1"/>
                  </a:solidFill>
                  <a:latin typeface="Agency FB" panose="020B0503020202020204" pitchFamily="34" charset="0"/>
                  <a:ea typeface="时尚中黑简体" panose="01010104010101010101" pitchFamily="2" charset="-122"/>
                </a:rPr>
                <a:t>URL</a:t>
              </a:r>
              <a:r>
                <a:rPr lang="zh-CN" altLang="en-US" sz="1400" dirty="0" smtClean="0">
                  <a:solidFill>
                    <a:schemeClr val="bg1"/>
                  </a:solidFill>
                  <a:latin typeface="Agency FB" panose="020B0503020202020204" pitchFamily="34" charset="0"/>
                  <a:ea typeface="时尚中黑简体" panose="01010104010101010101" pitchFamily="2" charset="-122"/>
                </a:rPr>
                <a:t>的匹配</a:t>
              </a:r>
              <a:endParaRPr lang="en-US" altLang="zh-CN" sz="1400" dirty="0">
                <a:solidFill>
                  <a:schemeClr val="bg1"/>
                </a:solidFill>
                <a:latin typeface="Agency FB" panose="020B0503020202020204" pitchFamily="34" charset="0"/>
                <a:ea typeface="时尚中黑简体" panose="01010104010101010101" pitchFamily="2" charset="-122"/>
              </a:endParaRPr>
            </a:p>
          </p:txBody>
        </p:sp>
      </p:grpSp>
      <p:sp>
        <p:nvSpPr>
          <p:cNvPr id="36" name="矩形 35"/>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38" name="矩形 37"/>
          <p:cNvSpPr/>
          <p:nvPr/>
        </p:nvSpPr>
        <p:spPr>
          <a:xfrm>
            <a:off x="1840826" y="898787"/>
            <a:ext cx="3104398" cy="373051"/>
          </a:xfrm>
          <a:prstGeom prst="rect">
            <a:avLst/>
          </a:prstGeom>
        </p:spPr>
        <p:txBody>
          <a:bodyPr wrap="square">
            <a:spAutoFit/>
            <a:scene3d>
              <a:camera prst="orthographicFront"/>
              <a:lightRig rig="threePt" dir="t"/>
            </a:scene3d>
            <a:sp3d contourW="12700"/>
          </a:bodyPr>
          <a:lstStyle/>
          <a:p>
            <a:pPr>
              <a:lnSpc>
                <a:spcPct val="114000"/>
              </a:lnSpc>
            </a:pPr>
            <a:r>
              <a:rPr lang="zh-CN" altLang="en-US" sz="1600" dirty="0">
                <a:solidFill>
                  <a:schemeClr val="tx2"/>
                </a:solidFill>
                <a:latin typeface="+mj-ea"/>
              </a:rPr>
              <a:t>建立模型，</a:t>
            </a:r>
            <a:r>
              <a:rPr lang="zh-CN" altLang="en-US" sz="1600" dirty="0" smtClean="0">
                <a:solidFill>
                  <a:schemeClr val="tx2"/>
                </a:solidFill>
                <a:latin typeface="+mj-ea"/>
              </a:rPr>
              <a:t>创建</a:t>
            </a:r>
            <a:r>
              <a:rPr lang="en-US" altLang="zh-CN" sz="1600" dirty="0">
                <a:solidFill>
                  <a:schemeClr val="tx2"/>
                </a:solidFill>
                <a:latin typeface="+mj-ea"/>
              </a:rPr>
              <a:t>P</a:t>
            </a:r>
            <a:r>
              <a:rPr lang="en-US" altLang="zh-CN" sz="1600" dirty="0" smtClean="0">
                <a:solidFill>
                  <a:schemeClr val="tx2"/>
                </a:solidFill>
                <a:latin typeface="+mj-ea"/>
              </a:rPr>
              <a:t>ython</a:t>
            </a:r>
            <a:r>
              <a:rPr lang="zh-CN" altLang="en-US" sz="1600" dirty="0">
                <a:solidFill>
                  <a:schemeClr val="tx2"/>
                </a:solidFill>
                <a:latin typeface="+mj-ea"/>
              </a:rPr>
              <a:t>处理类</a:t>
            </a:r>
          </a:p>
        </p:txBody>
      </p:sp>
    </p:spTree>
    <p:extLst>
      <p:ext uri="{BB962C8B-B14F-4D97-AF65-F5344CB8AC3E}">
        <p14:creationId xmlns:p14="http://schemas.microsoft.com/office/powerpoint/2010/main" val="94061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4" presetClass="entr" presetSubtype="10" fill="hold" nodeType="afterEffect">
                                  <p:childTnLst>
                                    <p:set>
                                      <p:cBhvr>
                                        <p:cTn id="7" dur="1" fill="hold">
                                          <p:stCondLst>
                                            <p:cond delay="0"/>
                                          </p:stCondLst>
                                        </p:cTn>
                                        <p:tgtEl>
                                          <p:spTgt spid="6"/>
                                        </p:tgtEl>
                                        <p:attrNameLst>
                                          <p:attrName>style.visibility</p:attrName>
                                        </p:attrNameLst>
                                      </p:cBhvr>
                                      <p:to>
                                        <p:strVal val="visible"/>
                                      </p:to>
                                    </p:set>
                                    <p:animEffect transition="in" filter="randombar(horizontal)">
                                      <p:cBhvr>
                                        <p:cTn id="8" dur="500"/>
                                        <p:tgtEl>
                                          <p:spTgt spid="6"/>
                                        </p:tgtEl>
                                      </p:cBhvr>
                                    </p:animEffect>
                                  </p:childTnLst>
                                </p:cTn>
                              </p:par>
                              <p:par>
                                <p:cTn id="9" presetID="14" presetClass="entr" presetSubtype="10" fill="hold" grpId="0" nodeType="withEffec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nodeType="withGroup">
                            <p:stCondLst>
                              <p:cond delay="500"/>
                            </p:stCondLst>
                            <p:childTnLst>
                              <p:par>
                                <p:cTn id="13" presetID="31" presetClass="entr" presetSubtype="0" fill="hold" nodeType="afterEffec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par>
                          <p:cTn id="19" fill="hold" nodeType="withGroup">
                            <p:stCondLst>
                              <p:cond delay="1500"/>
                            </p:stCondLst>
                            <p:childTnLst>
                              <p:par>
                                <p:cTn id="20" presetID="2" presetClass="entr" presetSubtype="2" fill="hold" nodeType="afterEffec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72" name="矩形 71"/>
          <p:cNvSpPr/>
          <p:nvPr/>
        </p:nvSpPr>
        <p:spPr>
          <a:xfrm>
            <a:off x="1840826" y="898787"/>
            <a:ext cx="3104398" cy="351763"/>
          </a:xfrm>
          <a:prstGeom prst="rect">
            <a:avLst/>
          </a:prstGeom>
        </p:spPr>
        <p:txBody>
          <a:bodyPr wrap="square">
            <a:spAutoFit/>
            <a:scene3d>
              <a:camera prst="orthographicFront"/>
              <a:lightRig rig="threePt" dir="t"/>
            </a:scene3d>
            <a:sp3d contourW="12700"/>
          </a:bodyPr>
          <a:lstStyle/>
          <a:p>
            <a:pPr>
              <a:lnSpc>
                <a:spcPct val="114000"/>
              </a:lnSpc>
            </a:pPr>
            <a:r>
              <a:rPr lang="zh-CN" altLang="en-US" sz="1600" dirty="0">
                <a:solidFill>
                  <a:schemeClr val="tx2"/>
                </a:solidFill>
                <a:latin typeface="+mj-ea"/>
              </a:rPr>
              <a:t>连接</a:t>
            </a:r>
            <a:r>
              <a:rPr lang="en-US" altLang="zh-CN" sz="1600" dirty="0">
                <a:solidFill>
                  <a:schemeClr val="tx2"/>
                </a:solidFill>
                <a:latin typeface="+mj-ea"/>
              </a:rPr>
              <a:t>Java</a:t>
            </a:r>
            <a:r>
              <a:rPr lang="zh-CN" altLang="en-US" sz="1600" dirty="0">
                <a:solidFill>
                  <a:schemeClr val="tx2"/>
                </a:solidFill>
                <a:latin typeface="+mj-ea"/>
              </a:rPr>
              <a:t>和</a:t>
            </a:r>
            <a:r>
              <a:rPr lang="en-US" altLang="zh-CN" sz="1600" dirty="0">
                <a:solidFill>
                  <a:schemeClr val="tx2"/>
                </a:solidFill>
                <a:latin typeface="+mj-ea"/>
              </a:rPr>
              <a:t>Python</a:t>
            </a:r>
            <a:r>
              <a:rPr lang="zh-CN" altLang="en-US" sz="1600" dirty="0">
                <a:solidFill>
                  <a:schemeClr val="tx2"/>
                </a:solidFill>
                <a:latin typeface="+mj-ea"/>
              </a:rPr>
              <a:t>程序</a:t>
            </a:r>
          </a:p>
        </p:txBody>
      </p:sp>
      <p:sp>
        <p:nvSpPr>
          <p:cNvPr id="73" name="矩形 72"/>
          <p:cNvSpPr/>
          <p:nvPr/>
        </p:nvSpPr>
        <p:spPr>
          <a:xfrm>
            <a:off x="1831495" y="1527049"/>
            <a:ext cx="8030962" cy="2057358"/>
          </a:xfrm>
          <a:prstGeom prst="rect">
            <a:avLst/>
          </a:prstGeom>
        </p:spPr>
        <p:txBody>
          <a:bodyPr wrap="square">
            <a:spAutoFit/>
            <a:scene3d>
              <a:camera prst="orthographicFront"/>
              <a:lightRig rig="threePt" dir="t"/>
            </a:scene3d>
            <a:sp3d contourW="12700"/>
          </a:bodyPr>
          <a:lstStyle/>
          <a:p>
            <a:pPr>
              <a:lnSpc>
                <a:spcPct val="114000"/>
              </a:lnSpc>
            </a:pPr>
            <a:r>
              <a:rPr lang="zh-CN" altLang="en-US" sz="1600" dirty="0" smtClean="0">
                <a:solidFill>
                  <a:schemeClr val="tx2"/>
                </a:solidFill>
                <a:latin typeface="+mj-ea"/>
              </a:rPr>
              <a:t>       任务文档中要求使用</a:t>
            </a:r>
            <a:r>
              <a:rPr lang="en-US" altLang="zh-CN" sz="1600" dirty="0">
                <a:solidFill>
                  <a:schemeClr val="tx2"/>
                </a:solidFill>
                <a:latin typeface="+mj-ea"/>
              </a:rPr>
              <a:t>W</a:t>
            </a:r>
            <a:r>
              <a:rPr lang="en-US" altLang="zh-CN" sz="1600" dirty="0" smtClean="0">
                <a:solidFill>
                  <a:schemeClr val="tx2"/>
                </a:solidFill>
                <a:latin typeface="+mj-ea"/>
              </a:rPr>
              <a:t>ebsocket</a:t>
            </a:r>
            <a:r>
              <a:rPr lang="zh-CN" altLang="en-US" sz="1600" dirty="0" smtClean="0">
                <a:solidFill>
                  <a:schemeClr val="tx2"/>
                </a:solidFill>
                <a:latin typeface="+mj-ea"/>
              </a:rPr>
              <a:t>技术，但是查找了很多资料后，还是不理解如何应用</a:t>
            </a:r>
            <a:r>
              <a:rPr lang="en-US" altLang="zh-CN" sz="1600" dirty="0" smtClean="0">
                <a:solidFill>
                  <a:schemeClr val="tx2"/>
                </a:solidFill>
                <a:latin typeface="+mj-ea"/>
              </a:rPr>
              <a:t>websocket</a:t>
            </a:r>
            <a:r>
              <a:rPr lang="zh-CN" altLang="en-US" sz="1600" dirty="0" smtClean="0">
                <a:solidFill>
                  <a:schemeClr val="tx2"/>
                </a:solidFill>
                <a:latin typeface="+mj-ea"/>
              </a:rPr>
              <a:t>技术将</a:t>
            </a:r>
            <a:r>
              <a:rPr lang="en-US" altLang="zh-CN" sz="1600" dirty="0" smtClean="0">
                <a:solidFill>
                  <a:schemeClr val="tx2"/>
                </a:solidFill>
                <a:latin typeface="+mj-ea"/>
              </a:rPr>
              <a:t>Java</a:t>
            </a:r>
            <a:r>
              <a:rPr lang="zh-CN" altLang="en-US" sz="1600" dirty="0" smtClean="0">
                <a:solidFill>
                  <a:schemeClr val="tx2"/>
                </a:solidFill>
                <a:latin typeface="+mj-ea"/>
              </a:rPr>
              <a:t>与</a:t>
            </a:r>
            <a:r>
              <a:rPr lang="en-US" altLang="zh-CN" sz="1600" dirty="0" smtClean="0">
                <a:solidFill>
                  <a:schemeClr val="tx2"/>
                </a:solidFill>
                <a:latin typeface="+mj-ea"/>
              </a:rPr>
              <a:t>Python</a:t>
            </a:r>
            <a:r>
              <a:rPr lang="zh-CN" altLang="en-US" sz="1600" dirty="0" smtClean="0">
                <a:solidFill>
                  <a:schemeClr val="tx2"/>
                </a:solidFill>
                <a:latin typeface="+mj-ea"/>
              </a:rPr>
              <a:t>进行连接传输预测数据，在这个地方卡了一天半后，我开始尝试使用别的技术来实现数据的传输。查找资料发现了</a:t>
            </a:r>
            <a:r>
              <a:rPr lang="en-US" altLang="zh-CN" sz="1600" dirty="0" smtClean="0">
                <a:solidFill>
                  <a:schemeClr val="tx2"/>
                </a:solidFill>
                <a:latin typeface="+mj-ea"/>
              </a:rPr>
              <a:t>socket</a:t>
            </a:r>
            <a:r>
              <a:rPr lang="zh-CN" altLang="en-US" sz="1600" dirty="0" smtClean="0">
                <a:solidFill>
                  <a:schemeClr val="tx2"/>
                </a:solidFill>
                <a:latin typeface="+mj-ea"/>
              </a:rPr>
              <a:t>技术，在做了</a:t>
            </a:r>
            <a:r>
              <a:rPr lang="en-US" altLang="zh-CN" sz="1600" dirty="0" smtClean="0">
                <a:solidFill>
                  <a:schemeClr val="tx2"/>
                </a:solidFill>
                <a:latin typeface="+mj-ea"/>
              </a:rPr>
              <a:t>socket</a:t>
            </a:r>
            <a:r>
              <a:rPr lang="zh-CN" altLang="en-US" sz="1600" dirty="0" smtClean="0">
                <a:solidFill>
                  <a:schemeClr val="tx2"/>
                </a:solidFill>
                <a:latin typeface="+mj-ea"/>
              </a:rPr>
              <a:t>连接</a:t>
            </a:r>
            <a:r>
              <a:rPr lang="en-US" altLang="zh-CN" sz="1600" dirty="0" smtClean="0">
                <a:solidFill>
                  <a:schemeClr val="tx2"/>
                </a:solidFill>
                <a:latin typeface="+mj-ea"/>
              </a:rPr>
              <a:t>python</a:t>
            </a:r>
            <a:r>
              <a:rPr lang="zh-CN" altLang="en-US" sz="1600" dirty="0" smtClean="0">
                <a:solidFill>
                  <a:schemeClr val="tx2"/>
                </a:solidFill>
                <a:latin typeface="+mj-ea"/>
              </a:rPr>
              <a:t>与</a:t>
            </a:r>
            <a:r>
              <a:rPr lang="en-US" altLang="zh-CN" sz="1600" dirty="0" smtClean="0">
                <a:solidFill>
                  <a:schemeClr val="tx2"/>
                </a:solidFill>
                <a:latin typeface="+mj-ea"/>
              </a:rPr>
              <a:t>java</a:t>
            </a:r>
            <a:r>
              <a:rPr lang="zh-CN" altLang="en-US" sz="1600" dirty="0" smtClean="0">
                <a:solidFill>
                  <a:schemeClr val="tx2"/>
                </a:solidFill>
                <a:latin typeface="+mj-ea"/>
              </a:rPr>
              <a:t>的测试后，发现完全可以实现任务文档中要求的功能，因此用</a:t>
            </a:r>
            <a:r>
              <a:rPr lang="en-US" altLang="zh-CN" sz="1600" dirty="0" smtClean="0">
                <a:solidFill>
                  <a:schemeClr val="tx2"/>
                </a:solidFill>
                <a:latin typeface="+mj-ea"/>
              </a:rPr>
              <a:t>socket</a:t>
            </a:r>
            <a:r>
              <a:rPr lang="zh-CN" altLang="en-US" sz="1600" dirty="0" smtClean="0">
                <a:solidFill>
                  <a:schemeClr val="tx2"/>
                </a:solidFill>
                <a:latin typeface="+mj-ea"/>
              </a:rPr>
              <a:t>编写了</a:t>
            </a:r>
            <a:r>
              <a:rPr lang="en-US" altLang="zh-CN" sz="1600" dirty="0" smtClean="0">
                <a:solidFill>
                  <a:schemeClr val="tx2"/>
                </a:solidFill>
                <a:latin typeface="+mj-ea"/>
              </a:rPr>
              <a:t>Java</a:t>
            </a:r>
            <a:r>
              <a:rPr lang="zh-CN" altLang="en-US" sz="1600" dirty="0" smtClean="0">
                <a:solidFill>
                  <a:schemeClr val="tx2"/>
                </a:solidFill>
                <a:latin typeface="+mj-ea"/>
              </a:rPr>
              <a:t>与</a:t>
            </a:r>
            <a:r>
              <a:rPr lang="en-US" altLang="zh-CN" sz="1600" dirty="0" smtClean="0">
                <a:solidFill>
                  <a:schemeClr val="tx2"/>
                </a:solidFill>
                <a:latin typeface="+mj-ea"/>
              </a:rPr>
              <a:t>Python</a:t>
            </a:r>
            <a:r>
              <a:rPr lang="zh-CN" altLang="en-US" sz="1600" dirty="0" smtClean="0">
                <a:solidFill>
                  <a:schemeClr val="tx2"/>
                </a:solidFill>
                <a:latin typeface="+mj-ea"/>
              </a:rPr>
              <a:t>对接的代码，通过传递</a:t>
            </a:r>
            <a:r>
              <a:rPr lang="en-US" altLang="zh-CN" sz="1600" dirty="0" smtClean="0">
                <a:solidFill>
                  <a:schemeClr val="tx2"/>
                </a:solidFill>
                <a:latin typeface="+mj-ea"/>
              </a:rPr>
              <a:t>city</a:t>
            </a:r>
            <a:r>
              <a:rPr lang="zh-CN" altLang="en-US" sz="1600" dirty="0" smtClean="0">
                <a:solidFill>
                  <a:schemeClr val="tx2"/>
                </a:solidFill>
                <a:latin typeface="+mj-ea"/>
              </a:rPr>
              <a:t>、</a:t>
            </a:r>
            <a:r>
              <a:rPr lang="en-US" altLang="zh-CN" sz="1600" dirty="0" smtClean="0">
                <a:solidFill>
                  <a:schemeClr val="tx2"/>
                </a:solidFill>
                <a:latin typeface="+mj-ea"/>
              </a:rPr>
              <a:t>month</a:t>
            </a:r>
            <a:r>
              <a:rPr lang="zh-CN" altLang="en-US" sz="1600" dirty="0" smtClean="0">
                <a:solidFill>
                  <a:schemeClr val="tx2"/>
                </a:solidFill>
                <a:latin typeface="+mj-ea"/>
              </a:rPr>
              <a:t>、</a:t>
            </a:r>
            <a:r>
              <a:rPr lang="en-US" altLang="zh-CN" sz="1600" dirty="0" smtClean="0">
                <a:solidFill>
                  <a:schemeClr val="tx2"/>
                </a:solidFill>
                <a:latin typeface="+mj-ea"/>
              </a:rPr>
              <a:t>day</a:t>
            </a:r>
            <a:r>
              <a:rPr lang="zh-CN" altLang="en-US" sz="1600" dirty="0" smtClean="0">
                <a:solidFill>
                  <a:schemeClr val="tx2"/>
                </a:solidFill>
                <a:latin typeface="+mj-ea"/>
              </a:rPr>
              <a:t>等参数，</a:t>
            </a:r>
            <a:r>
              <a:rPr lang="en-US" altLang="zh-CN" sz="1600" dirty="0">
                <a:solidFill>
                  <a:schemeClr val="tx2"/>
                </a:solidFill>
                <a:latin typeface="+mj-ea"/>
              </a:rPr>
              <a:t>P</a:t>
            </a:r>
            <a:r>
              <a:rPr lang="en-US" altLang="zh-CN" sz="1600" dirty="0" smtClean="0">
                <a:solidFill>
                  <a:schemeClr val="tx2"/>
                </a:solidFill>
                <a:latin typeface="+mj-ea"/>
              </a:rPr>
              <a:t>ython</a:t>
            </a:r>
            <a:r>
              <a:rPr lang="zh-CN" altLang="en-US" sz="1600" dirty="0" smtClean="0">
                <a:solidFill>
                  <a:schemeClr val="tx2"/>
                </a:solidFill>
                <a:latin typeface="+mj-ea"/>
              </a:rPr>
              <a:t>程序会生成</a:t>
            </a:r>
            <a:r>
              <a:rPr lang="en-US" altLang="zh-CN" sz="1600" dirty="0" smtClean="0">
                <a:solidFill>
                  <a:schemeClr val="tx2"/>
                </a:solidFill>
                <a:latin typeface="+mj-ea"/>
              </a:rPr>
              <a:t>Json</a:t>
            </a:r>
            <a:r>
              <a:rPr lang="zh-CN" altLang="en-US" sz="1600" dirty="0" smtClean="0">
                <a:solidFill>
                  <a:schemeClr val="tx2"/>
                </a:solidFill>
                <a:latin typeface="+mj-ea"/>
              </a:rPr>
              <a:t>类型的预测数据发送给</a:t>
            </a:r>
            <a:r>
              <a:rPr lang="en-US" altLang="zh-CN" sz="1600" dirty="0" smtClean="0">
                <a:solidFill>
                  <a:schemeClr val="tx2"/>
                </a:solidFill>
                <a:latin typeface="+mj-ea"/>
              </a:rPr>
              <a:t>Java</a:t>
            </a:r>
            <a:r>
              <a:rPr lang="zh-CN" altLang="en-US" sz="1600" dirty="0" smtClean="0">
                <a:solidFill>
                  <a:schemeClr val="tx2"/>
                </a:solidFill>
                <a:latin typeface="+mj-ea"/>
              </a:rPr>
              <a:t>程序，经过对数据的处理后可以应用于前端气温预测曲线的生成。</a:t>
            </a:r>
            <a:endParaRPr lang="zh-CN" altLang="en-US" sz="1600" dirty="0">
              <a:solidFill>
                <a:schemeClr val="tx2"/>
              </a:solidFill>
              <a:latin typeface="+mj-ea"/>
            </a:endParaRPr>
          </a:p>
        </p:txBody>
      </p:sp>
      <p:pic>
        <p:nvPicPr>
          <p:cNvPr id="51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216" y="3659052"/>
            <a:ext cx="5910262" cy="235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011708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9337" y="5088592"/>
            <a:ext cx="500156" cy="500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393157" y="2378408"/>
            <a:ext cx="3689804" cy="838460"/>
            <a:chOff x="1136195" y="2091953"/>
            <a:chExt cx="3689804" cy="838460"/>
          </a:xfrm>
        </p:grpSpPr>
        <p:sp>
          <p:nvSpPr>
            <p:cNvPr id="13" name="文本框 12"/>
            <p:cNvSpPr txBox="1"/>
            <p:nvPr/>
          </p:nvSpPr>
          <p:spPr>
            <a:xfrm>
              <a:off x="1136195" y="2091953"/>
              <a:ext cx="1101584"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solidFill>
                    <a:schemeClr val="tx1">
                      <a:lumMod val="65000"/>
                      <a:lumOff val="35000"/>
                    </a:schemeClr>
                  </a:solidFill>
                  <a:latin typeface="+mj-ea"/>
                  <a:ea typeface="+mj-ea"/>
                </a:rPr>
                <a:t>MySQL</a:t>
              </a:r>
              <a:endParaRPr lang="zh-CN" altLang="en-US" sz="2000" b="1" dirty="0">
                <a:solidFill>
                  <a:schemeClr val="tx1">
                    <a:lumMod val="65000"/>
                    <a:lumOff val="35000"/>
                  </a:schemeClr>
                </a:solidFill>
                <a:latin typeface="+mj-ea"/>
                <a:ea typeface="+mj-ea"/>
              </a:endParaRPr>
            </a:p>
          </p:txBody>
        </p:sp>
        <p:sp>
          <p:nvSpPr>
            <p:cNvPr id="14" name="文本框 13"/>
            <p:cNvSpPr txBox="1"/>
            <p:nvPr/>
          </p:nvSpPr>
          <p:spPr>
            <a:xfrm>
              <a:off x="1136195" y="2407193"/>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数据库选择了</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MySQL</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，用</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Navicat 15 for MySQL</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进行数据库的可视化管理。</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17" name="组合 16"/>
          <p:cNvGrpSpPr/>
          <p:nvPr/>
        </p:nvGrpSpPr>
        <p:grpSpPr>
          <a:xfrm>
            <a:off x="7393157" y="3454792"/>
            <a:ext cx="3689804" cy="1053904"/>
            <a:chOff x="1136195" y="2091953"/>
            <a:chExt cx="3689804" cy="1053904"/>
          </a:xfrm>
        </p:grpSpPr>
        <p:sp>
          <p:nvSpPr>
            <p:cNvPr id="18" name="文本框 17"/>
            <p:cNvSpPr txBox="1"/>
            <p:nvPr/>
          </p:nvSpPr>
          <p:spPr>
            <a:xfrm>
              <a:off x="1136195" y="2091953"/>
              <a:ext cx="122039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solidFill>
                    <a:schemeClr val="tx1">
                      <a:lumMod val="65000"/>
                      <a:lumOff val="35000"/>
                    </a:schemeClr>
                  </a:solidFill>
                  <a:latin typeface="+mj-ea"/>
                  <a:ea typeface="+mj-ea"/>
                </a:rPr>
                <a:t>Mybatis</a:t>
              </a:r>
              <a:endParaRPr lang="zh-CN" altLang="en-US" sz="2000" b="1" dirty="0">
                <a:solidFill>
                  <a:schemeClr val="tx1">
                    <a:lumMod val="65000"/>
                    <a:lumOff val="35000"/>
                  </a:schemeClr>
                </a:solidFill>
                <a:latin typeface="+mj-ea"/>
                <a:ea typeface="+mj-ea"/>
              </a:endParaRPr>
            </a:p>
          </p:txBody>
        </p:sp>
        <p:sp>
          <p:nvSpPr>
            <p:cNvPr id="19" name="文本框 18"/>
            <p:cNvSpPr txBox="1"/>
            <p:nvPr/>
          </p:nvSpPr>
          <p:spPr>
            <a:xfrm>
              <a:off x="1136195" y="2407193"/>
              <a:ext cx="3689804" cy="73866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应用</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Mybatis</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框架，将</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Java</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程序与数据库进行连接，在</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xml</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文件中进行</a:t>
              </a:r>
              <a:r>
                <a:rPr lang="en-US" altLang="zh-CN" sz="1400" dirty="0" smtClean="0">
                  <a:solidFill>
                    <a:prstClr val="white">
                      <a:lumMod val="50000"/>
                    </a:prstClr>
                  </a:solidFill>
                  <a:latin typeface="Agency FB" panose="020B0503020202020204" pitchFamily="34" charset="0"/>
                  <a:ea typeface="时尚中黑简体" panose="01010104010101010101" pitchFamily="2" charset="-122"/>
                </a:rPr>
                <a:t>sql</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语句的编写，来实现增、删、改、查等功能</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grpSp>
        <p:nvGrpSpPr>
          <p:cNvPr id="20" name="组合 19"/>
          <p:cNvGrpSpPr/>
          <p:nvPr/>
        </p:nvGrpSpPr>
        <p:grpSpPr>
          <a:xfrm>
            <a:off x="7393157" y="4538759"/>
            <a:ext cx="3689804" cy="838460"/>
            <a:chOff x="1136195" y="2091953"/>
            <a:chExt cx="3689804" cy="838460"/>
          </a:xfrm>
        </p:grpSpPr>
        <p:sp>
          <p:nvSpPr>
            <p:cNvPr id="21" name="文本框 20"/>
            <p:cNvSpPr txBox="1"/>
            <p:nvPr/>
          </p:nvSpPr>
          <p:spPr>
            <a:xfrm>
              <a:off x="1136195" y="2091953"/>
              <a:ext cx="2749471"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chemeClr val="tx1">
                      <a:lumMod val="65000"/>
                      <a:lumOff val="35000"/>
                    </a:schemeClr>
                  </a:solidFill>
                  <a:latin typeface="+mj-ea"/>
                  <a:ea typeface="+mj-ea"/>
                </a:rPr>
                <a:t>用户、部门、角色管理</a:t>
              </a:r>
              <a:endParaRPr lang="zh-CN" altLang="en-US" sz="2000" b="1" dirty="0">
                <a:solidFill>
                  <a:schemeClr val="tx1">
                    <a:lumMod val="65000"/>
                    <a:lumOff val="35000"/>
                  </a:schemeClr>
                </a:solidFill>
                <a:latin typeface="+mj-ea"/>
                <a:ea typeface="+mj-ea"/>
              </a:endParaRPr>
            </a:p>
          </p:txBody>
        </p:sp>
        <p:sp>
          <p:nvSpPr>
            <p:cNvPr id="22" name="文本框 21"/>
            <p:cNvSpPr txBox="1"/>
            <p:nvPr/>
          </p:nvSpPr>
          <p:spPr>
            <a:xfrm>
              <a:off x="1136195" y="2407193"/>
              <a:ext cx="3689804"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400" dirty="0">
                  <a:solidFill>
                    <a:prstClr val="white">
                      <a:lumMod val="50000"/>
                    </a:prstClr>
                  </a:solidFill>
                  <a:latin typeface="Agency FB" panose="020B0503020202020204" pitchFamily="34" charset="0"/>
                  <a:ea typeface="时尚中黑简体" panose="01010104010101010101" pitchFamily="2" charset="-122"/>
                </a:rPr>
                <a:t>系统</a:t>
              </a:r>
              <a:r>
                <a:rPr lang="zh-CN" altLang="en-US" sz="1400" dirty="0" smtClean="0">
                  <a:solidFill>
                    <a:prstClr val="white">
                      <a:lumMod val="50000"/>
                    </a:prstClr>
                  </a:solidFill>
                  <a:latin typeface="Agency FB" panose="020B0503020202020204" pitchFamily="34" charset="0"/>
                  <a:ea typeface="时尚中黑简体" panose="01010104010101010101" pitchFamily="2" charset="-122"/>
                </a:rPr>
                <a:t>可以添加、删除用户，也可以通过编辑按钮更改用户的部门、角色、密码等信息。</a:t>
              </a:r>
              <a:endParaRPr lang="en-US" altLang="zh-CN" sz="1400" dirty="0">
                <a:solidFill>
                  <a:prstClr val="white">
                    <a:lumMod val="50000"/>
                  </a:prstClr>
                </a:solidFill>
                <a:latin typeface="Agency FB" panose="020B0503020202020204" pitchFamily="34" charset="0"/>
                <a:ea typeface="时尚中黑简体" panose="01010104010101010101" pitchFamily="2" charset="-122"/>
              </a:endParaRPr>
            </a:p>
          </p:txBody>
        </p:sp>
      </p:grpSp>
      <p:sp>
        <p:nvSpPr>
          <p:cNvPr id="29" name="椭圆 22"/>
          <p:cNvSpPr/>
          <p:nvPr/>
        </p:nvSpPr>
        <p:spPr>
          <a:xfrm>
            <a:off x="6675692" y="2494609"/>
            <a:ext cx="487689" cy="467081"/>
          </a:xfrm>
          <a:custGeom>
            <a:avLst/>
            <a:gdLst>
              <a:gd name="connsiteX0" fmla="*/ 26988 w 338138"/>
              <a:gd name="connsiteY0" fmla="*/ 204787 h 323850"/>
              <a:gd name="connsiteX1" fmla="*/ 114301 w 338138"/>
              <a:gd name="connsiteY1" fmla="*/ 295275 h 323850"/>
              <a:gd name="connsiteX2" fmla="*/ 85197 w 338138"/>
              <a:gd name="connsiteY2" fmla="*/ 230071 h 323850"/>
              <a:gd name="connsiteX3" fmla="*/ 50801 w 338138"/>
              <a:gd name="connsiteY3" fmla="*/ 218094 h 323850"/>
              <a:gd name="connsiteX4" fmla="*/ 26988 w 338138"/>
              <a:gd name="connsiteY4" fmla="*/ 204787 h 323850"/>
              <a:gd name="connsiteX5" fmla="*/ 258763 w 338138"/>
              <a:gd name="connsiteY5" fmla="*/ 173037 h 323850"/>
              <a:gd name="connsiteX6" fmla="*/ 264055 w 338138"/>
              <a:gd name="connsiteY6" fmla="*/ 176971 h 323850"/>
              <a:gd name="connsiteX7" fmla="*/ 285221 w 338138"/>
              <a:gd name="connsiteY7" fmla="*/ 218937 h 323850"/>
              <a:gd name="connsiteX8" fmla="*/ 332846 w 338138"/>
              <a:gd name="connsiteY8" fmla="*/ 226805 h 323850"/>
              <a:gd name="connsiteX9" fmla="*/ 338138 w 338138"/>
              <a:gd name="connsiteY9" fmla="*/ 230739 h 323850"/>
              <a:gd name="connsiteX10" fmla="*/ 336815 w 338138"/>
              <a:gd name="connsiteY10" fmla="*/ 237297 h 323850"/>
              <a:gd name="connsiteX11" fmla="*/ 302419 w 338138"/>
              <a:gd name="connsiteY11" fmla="*/ 270082 h 323850"/>
              <a:gd name="connsiteX12" fmla="*/ 310357 w 338138"/>
              <a:gd name="connsiteY12" fmla="*/ 317293 h 323850"/>
              <a:gd name="connsiteX13" fmla="*/ 307711 w 338138"/>
              <a:gd name="connsiteY13" fmla="*/ 322539 h 323850"/>
              <a:gd name="connsiteX14" fmla="*/ 303742 w 338138"/>
              <a:gd name="connsiteY14" fmla="*/ 323850 h 323850"/>
              <a:gd name="connsiteX15" fmla="*/ 301096 w 338138"/>
              <a:gd name="connsiteY15" fmla="*/ 323850 h 323850"/>
              <a:gd name="connsiteX16" fmla="*/ 258763 w 338138"/>
              <a:gd name="connsiteY16" fmla="*/ 301556 h 323850"/>
              <a:gd name="connsiteX17" fmla="*/ 216430 w 338138"/>
              <a:gd name="connsiteY17" fmla="*/ 323850 h 323850"/>
              <a:gd name="connsiteX18" fmla="*/ 209815 w 338138"/>
              <a:gd name="connsiteY18" fmla="*/ 322539 h 323850"/>
              <a:gd name="connsiteX19" fmla="*/ 207169 w 338138"/>
              <a:gd name="connsiteY19" fmla="*/ 317293 h 323850"/>
              <a:gd name="connsiteX20" fmla="*/ 215107 w 338138"/>
              <a:gd name="connsiteY20" fmla="*/ 270082 h 323850"/>
              <a:gd name="connsiteX21" fmla="*/ 180711 w 338138"/>
              <a:gd name="connsiteY21" fmla="*/ 237297 h 323850"/>
              <a:gd name="connsiteX22" fmla="*/ 179388 w 338138"/>
              <a:gd name="connsiteY22" fmla="*/ 230739 h 323850"/>
              <a:gd name="connsiteX23" fmla="*/ 184680 w 338138"/>
              <a:gd name="connsiteY23" fmla="*/ 226805 h 323850"/>
              <a:gd name="connsiteX24" fmla="*/ 232305 w 338138"/>
              <a:gd name="connsiteY24" fmla="*/ 218937 h 323850"/>
              <a:gd name="connsiteX25" fmla="*/ 253471 w 338138"/>
              <a:gd name="connsiteY25" fmla="*/ 176971 h 323850"/>
              <a:gd name="connsiteX26" fmla="*/ 258763 w 338138"/>
              <a:gd name="connsiteY26" fmla="*/ 173037 h 323850"/>
              <a:gd name="connsiteX27" fmla="*/ 79376 w 338138"/>
              <a:gd name="connsiteY27" fmla="*/ 115887 h 323850"/>
              <a:gd name="connsiteX28" fmla="*/ 58491 w 338138"/>
              <a:gd name="connsiteY28" fmla="*/ 123779 h 323850"/>
              <a:gd name="connsiteX29" fmla="*/ 20638 w 338138"/>
              <a:gd name="connsiteY29" fmla="*/ 161924 h 323850"/>
              <a:gd name="connsiteX30" fmla="*/ 58491 w 338138"/>
              <a:gd name="connsiteY30" fmla="*/ 200070 h 323850"/>
              <a:gd name="connsiteX31" fmla="*/ 79376 w 338138"/>
              <a:gd name="connsiteY31" fmla="*/ 207962 h 323850"/>
              <a:gd name="connsiteX32" fmla="*/ 76765 w 338138"/>
              <a:gd name="connsiteY32" fmla="*/ 161924 h 323850"/>
              <a:gd name="connsiteX33" fmla="*/ 79376 w 338138"/>
              <a:gd name="connsiteY33" fmla="*/ 115887 h 323850"/>
              <a:gd name="connsiteX34" fmla="*/ 212725 w 338138"/>
              <a:gd name="connsiteY34" fmla="*/ 28575 h 323850"/>
              <a:gd name="connsiteX35" fmla="*/ 241740 w 338138"/>
              <a:gd name="connsiteY35" fmla="*/ 93779 h 323850"/>
              <a:gd name="connsiteX36" fmla="*/ 274711 w 338138"/>
              <a:gd name="connsiteY36" fmla="*/ 105756 h 323850"/>
              <a:gd name="connsiteX37" fmla="*/ 298450 w 338138"/>
              <a:gd name="connsiteY37" fmla="*/ 119063 h 323850"/>
              <a:gd name="connsiteX38" fmla="*/ 212725 w 338138"/>
              <a:gd name="connsiteY38" fmla="*/ 28575 h 323850"/>
              <a:gd name="connsiteX39" fmla="*/ 114301 w 338138"/>
              <a:gd name="connsiteY39" fmla="*/ 28575 h 323850"/>
              <a:gd name="connsiteX40" fmla="*/ 26988 w 338138"/>
              <a:gd name="connsiteY40" fmla="*/ 119063 h 323850"/>
              <a:gd name="connsiteX41" fmla="*/ 50801 w 338138"/>
              <a:gd name="connsiteY41" fmla="*/ 105756 h 323850"/>
              <a:gd name="connsiteX42" fmla="*/ 85197 w 338138"/>
              <a:gd name="connsiteY42" fmla="*/ 93779 h 323850"/>
              <a:gd name="connsiteX43" fmla="*/ 114301 w 338138"/>
              <a:gd name="connsiteY43" fmla="*/ 28575 h 323850"/>
              <a:gd name="connsiteX44" fmla="*/ 162719 w 338138"/>
              <a:gd name="connsiteY44" fmla="*/ 19050 h 323850"/>
              <a:gd name="connsiteX45" fmla="*/ 118158 w 338138"/>
              <a:gd name="connsiteY45" fmla="*/ 58588 h 323850"/>
              <a:gd name="connsiteX46" fmla="*/ 106363 w 338138"/>
              <a:gd name="connsiteY46" fmla="*/ 88900 h 323850"/>
              <a:gd name="connsiteX47" fmla="*/ 162719 w 338138"/>
              <a:gd name="connsiteY47" fmla="*/ 83628 h 323850"/>
              <a:gd name="connsiteX48" fmla="*/ 219076 w 338138"/>
              <a:gd name="connsiteY48" fmla="*/ 88900 h 323850"/>
              <a:gd name="connsiteX49" fmla="*/ 207281 w 338138"/>
              <a:gd name="connsiteY49" fmla="*/ 58588 h 323850"/>
              <a:gd name="connsiteX50" fmla="*/ 162719 w 338138"/>
              <a:gd name="connsiteY50" fmla="*/ 19050 h 323850"/>
              <a:gd name="connsiteX51" fmla="*/ 162719 w 338138"/>
              <a:gd name="connsiteY51" fmla="*/ 0 h 323850"/>
              <a:gd name="connsiteX52" fmla="*/ 325438 w 338138"/>
              <a:gd name="connsiteY52" fmla="*/ 161925 h 323850"/>
              <a:gd name="connsiteX53" fmla="*/ 318823 w 338138"/>
              <a:gd name="connsiteY53" fmla="*/ 206685 h 323850"/>
              <a:gd name="connsiteX54" fmla="*/ 298980 w 338138"/>
              <a:gd name="connsiteY54" fmla="*/ 204052 h 323850"/>
              <a:gd name="connsiteX55" fmla="*/ 289719 w 338138"/>
              <a:gd name="connsiteY55" fmla="*/ 186938 h 323850"/>
              <a:gd name="connsiteX56" fmla="*/ 305594 w 338138"/>
              <a:gd name="connsiteY56" fmla="*/ 161925 h 323850"/>
              <a:gd name="connsiteX57" fmla="*/ 267230 w 338138"/>
              <a:gd name="connsiteY57" fmla="*/ 123747 h 323850"/>
              <a:gd name="connsiteX58" fmla="*/ 246063 w 338138"/>
              <a:gd name="connsiteY58" fmla="*/ 115849 h 323850"/>
              <a:gd name="connsiteX59" fmla="*/ 248709 w 338138"/>
              <a:gd name="connsiteY59" fmla="*/ 160608 h 323850"/>
              <a:gd name="connsiteX60" fmla="*/ 240771 w 338138"/>
              <a:gd name="connsiteY60" fmla="*/ 169824 h 323850"/>
              <a:gd name="connsiteX61" fmla="*/ 227542 w 338138"/>
              <a:gd name="connsiteY61" fmla="*/ 196153 h 323850"/>
              <a:gd name="connsiteX62" fmla="*/ 228865 w 338138"/>
              <a:gd name="connsiteY62" fmla="*/ 161925 h 323850"/>
              <a:gd name="connsiteX63" fmla="*/ 224896 w 338138"/>
              <a:gd name="connsiteY63" fmla="*/ 110583 h 323850"/>
              <a:gd name="connsiteX64" fmla="*/ 162719 w 338138"/>
              <a:gd name="connsiteY64" fmla="*/ 104000 h 323850"/>
              <a:gd name="connsiteX65" fmla="*/ 100542 w 338138"/>
              <a:gd name="connsiteY65" fmla="*/ 110583 h 323850"/>
              <a:gd name="connsiteX66" fmla="*/ 96573 w 338138"/>
              <a:gd name="connsiteY66" fmla="*/ 161925 h 323850"/>
              <a:gd name="connsiteX67" fmla="*/ 100542 w 338138"/>
              <a:gd name="connsiteY67" fmla="*/ 213267 h 323850"/>
              <a:gd name="connsiteX68" fmla="*/ 162719 w 338138"/>
              <a:gd name="connsiteY68" fmla="*/ 219850 h 323850"/>
              <a:gd name="connsiteX69" fmla="*/ 169334 w 338138"/>
              <a:gd name="connsiteY69" fmla="*/ 219850 h 323850"/>
              <a:gd name="connsiteX70" fmla="*/ 166688 w 338138"/>
              <a:gd name="connsiteY70" fmla="*/ 225115 h 323850"/>
              <a:gd name="connsiteX71" fmla="*/ 166688 w 338138"/>
              <a:gd name="connsiteY71" fmla="*/ 239596 h 323850"/>
              <a:gd name="connsiteX72" fmla="*/ 162719 w 338138"/>
              <a:gd name="connsiteY72" fmla="*/ 239596 h 323850"/>
              <a:gd name="connsiteX73" fmla="*/ 105833 w 338138"/>
              <a:gd name="connsiteY73" fmla="*/ 234331 h 323850"/>
              <a:gd name="connsiteX74" fmla="*/ 117740 w 338138"/>
              <a:gd name="connsiteY74" fmla="*/ 264609 h 323850"/>
              <a:gd name="connsiteX75" fmla="*/ 162719 w 338138"/>
              <a:gd name="connsiteY75" fmla="*/ 304103 h 323850"/>
              <a:gd name="connsiteX76" fmla="*/ 199761 w 338138"/>
              <a:gd name="connsiteY76" fmla="*/ 279090 h 323850"/>
              <a:gd name="connsiteX77" fmla="*/ 193146 w 338138"/>
              <a:gd name="connsiteY77" fmla="*/ 314635 h 323850"/>
              <a:gd name="connsiteX78" fmla="*/ 193146 w 338138"/>
              <a:gd name="connsiteY78" fmla="*/ 321217 h 323850"/>
              <a:gd name="connsiteX79" fmla="*/ 162719 w 338138"/>
              <a:gd name="connsiteY79" fmla="*/ 323850 h 323850"/>
              <a:gd name="connsiteX80" fmla="*/ 0 w 338138"/>
              <a:gd name="connsiteY80" fmla="*/ 161925 h 323850"/>
              <a:gd name="connsiteX81" fmla="*/ 162719 w 338138"/>
              <a:gd name="connsiteY8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8138" h="323850">
                <a:moveTo>
                  <a:pt x="26988" y="204787"/>
                </a:moveTo>
                <a:cubicBezTo>
                  <a:pt x="40217" y="246039"/>
                  <a:pt x="73290" y="280637"/>
                  <a:pt x="114301" y="295275"/>
                </a:cubicBezTo>
                <a:cubicBezTo>
                  <a:pt x="101072" y="279307"/>
                  <a:pt x="90488" y="256685"/>
                  <a:pt x="85197" y="230071"/>
                </a:cubicBezTo>
                <a:cubicBezTo>
                  <a:pt x="73290" y="226078"/>
                  <a:pt x="61384" y="222086"/>
                  <a:pt x="50801" y="218094"/>
                </a:cubicBezTo>
                <a:cubicBezTo>
                  <a:pt x="41540" y="214102"/>
                  <a:pt x="33603" y="210110"/>
                  <a:pt x="26988" y="204787"/>
                </a:cubicBezTo>
                <a:close/>
                <a:moveTo>
                  <a:pt x="258763" y="173037"/>
                </a:moveTo>
                <a:cubicBezTo>
                  <a:pt x="261409" y="173037"/>
                  <a:pt x="262732" y="174349"/>
                  <a:pt x="264055" y="176971"/>
                </a:cubicBezTo>
                <a:cubicBezTo>
                  <a:pt x="264055" y="176971"/>
                  <a:pt x="264055" y="176971"/>
                  <a:pt x="285221" y="218937"/>
                </a:cubicBezTo>
                <a:cubicBezTo>
                  <a:pt x="285221" y="218937"/>
                  <a:pt x="285221" y="218937"/>
                  <a:pt x="332846" y="226805"/>
                </a:cubicBezTo>
                <a:cubicBezTo>
                  <a:pt x="335492" y="226805"/>
                  <a:pt x="336815" y="228117"/>
                  <a:pt x="338138" y="230739"/>
                </a:cubicBezTo>
                <a:cubicBezTo>
                  <a:pt x="338138" y="233362"/>
                  <a:pt x="338138" y="234674"/>
                  <a:pt x="336815" y="237297"/>
                </a:cubicBezTo>
                <a:cubicBezTo>
                  <a:pt x="336815" y="237297"/>
                  <a:pt x="336815" y="237297"/>
                  <a:pt x="302419" y="270082"/>
                </a:cubicBezTo>
                <a:cubicBezTo>
                  <a:pt x="302419" y="270082"/>
                  <a:pt x="302419" y="270082"/>
                  <a:pt x="310357" y="317293"/>
                </a:cubicBezTo>
                <a:cubicBezTo>
                  <a:pt x="310357" y="318604"/>
                  <a:pt x="309034" y="321227"/>
                  <a:pt x="307711" y="322539"/>
                </a:cubicBezTo>
                <a:cubicBezTo>
                  <a:pt x="306388" y="323850"/>
                  <a:pt x="305065" y="323850"/>
                  <a:pt x="303742" y="323850"/>
                </a:cubicBezTo>
                <a:cubicBezTo>
                  <a:pt x="302419" y="323850"/>
                  <a:pt x="302419" y="323850"/>
                  <a:pt x="301096" y="323850"/>
                </a:cubicBezTo>
                <a:cubicBezTo>
                  <a:pt x="301096" y="323850"/>
                  <a:pt x="301096" y="323850"/>
                  <a:pt x="258763" y="301556"/>
                </a:cubicBezTo>
                <a:cubicBezTo>
                  <a:pt x="258763" y="301556"/>
                  <a:pt x="258763" y="301556"/>
                  <a:pt x="216430" y="323850"/>
                </a:cubicBezTo>
                <a:cubicBezTo>
                  <a:pt x="213784" y="323850"/>
                  <a:pt x="211138" y="323850"/>
                  <a:pt x="209815" y="322539"/>
                </a:cubicBezTo>
                <a:cubicBezTo>
                  <a:pt x="207169" y="321227"/>
                  <a:pt x="207169" y="318604"/>
                  <a:pt x="207169" y="317293"/>
                </a:cubicBezTo>
                <a:cubicBezTo>
                  <a:pt x="207169" y="317293"/>
                  <a:pt x="207169" y="317293"/>
                  <a:pt x="215107" y="270082"/>
                </a:cubicBezTo>
                <a:cubicBezTo>
                  <a:pt x="215107" y="270082"/>
                  <a:pt x="215107" y="270082"/>
                  <a:pt x="180711" y="237297"/>
                </a:cubicBezTo>
                <a:cubicBezTo>
                  <a:pt x="179388" y="234674"/>
                  <a:pt x="179388" y="233362"/>
                  <a:pt x="179388" y="230739"/>
                </a:cubicBezTo>
                <a:cubicBezTo>
                  <a:pt x="180711" y="228117"/>
                  <a:pt x="182034" y="226805"/>
                  <a:pt x="184680" y="226805"/>
                </a:cubicBezTo>
                <a:cubicBezTo>
                  <a:pt x="184680" y="226805"/>
                  <a:pt x="184680" y="226805"/>
                  <a:pt x="232305" y="218937"/>
                </a:cubicBezTo>
                <a:cubicBezTo>
                  <a:pt x="232305" y="218937"/>
                  <a:pt x="232305" y="218937"/>
                  <a:pt x="253471" y="176971"/>
                </a:cubicBezTo>
                <a:cubicBezTo>
                  <a:pt x="253471" y="174349"/>
                  <a:pt x="256117" y="173037"/>
                  <a:pt x="258763" y="173037"/>
                </a:cubicBezTo>
                <a:close/>
                <a:moveTo>
                  <a:pt x="79376" y="115887"/>
                </a:moveTo>
                <a:cubicBezTo>
                  <a:pt x="72849" y="118518"/>
                  <a:pt x="65018" y="121148"/>
                  <a:pt x="58491" y="123779"/>
                </a:cubicBezTo>
                <a:cubicBezTo>
                  <a:pt x="34996" y="134302"/>
                  <a:pt x="20638" y="148771"/>
                  <a:pt x="20638" y="161924"/>
                </a:cubicBezTo>
                <a:cubicBezTo>
                  <a:pt x="20638" y="175078"/>
                  <a:pt x="34996" y="189547"/>
                  <a:pt x="58491" y="200070"/>
                </a:cubicBezTo>
                <a:cubicBezTo>
                  <a:pt x="65018" y="202701"/>
                  <a:pt x="72849" y="205331"/>
                  <a:pt x="79376" y="207962"/>
                </a:cubicBezTo>
                <a:cubicBezTo>
                  <a:pt x="78071" y="193493"/>
                  <a:pt x="76765" y="177709"/>
                  <a:pt x="76765" y="161924"/>
                </a:cubicBezTo>
                <a:cubicBezTo>
                  <a:pt x="76765" y="146140"/>
                  <a:pt x="78071" y="130356"/>
                  <a:pt x="79376" y="115887"/>
                </a:cubicBezTo>
                <a:close/>
                <a:moveTo>
                  <a:pt x="212725" y="28575"/>
                </a:moveTo>
                <a:cubicBezTo>
                  <a:pt x="224595" y="44543"/>
                  <a:pt x="235145" y="67165"/>
                  <a:pt x="241740" y="93779"/>
                </a:cubicBezTo>
                <a:cubicBezTo>
                  <a:pt x="253609" y="97772"/>
                  <a:pt x="264160" y="101764"/>
                  <a:pt x="274711" y="105756"/>
                </a:cubicBezTo>
                <a:cubicBezTo>
                  <a:pt x="283943" y="109748"/>
                  <a:pt x="291856" y="113740"/>
                  <a:pt x="298450" y="119063"/>
                </a:cubicBezTo>
                <a:cubicBezTo>
                  <a:pt x="285262" y="77811"/>
                  <a:pt x="253609" y="43213"/>
                  <a:pt x="212725" y="28575"/>
                </a:cubicBezTo>
                <a:close/>
                <a:moveTo>
                  <a:pt x="114301" y="28575"/>
                </a:moveTo>
                <a:cubicBezTo>
                  <a:pt x="73290" y="43213"/>
                  <a:pt x="40217" y="77811"/>
                  <a:pt x="26988" y="119063"/>
                </a:cubicBezTo>
                <a:cubicBezTo>
                  <a:pt x="33603" y="113740"/>
                  <a:pt x="41540" y="109748"/>
                  <a:pt x="50801" y="105756"/>
                </a:cubicBezTo>
                <a:cubicBezTo>
                  <a:pt x="61384" y="101764"/>
                  <a:pt x="73290" y="97772"/>
                  <a:pt x="85197" y="93779"/>
                </a:cubicBezTo>
                <a:cubicBezTo>
                  <a:pt x="90488" y="67165"/>
                  <a:pt x="101072" y="44543"/>
                  <a:pt x="114301" y="28575"/>
                </a:cubicBezTo>
                <a:close/>
                <a:moveTo>
                  <a:pt x="162719" y="19050"/>
                </a:moveTo>
                <a:cubicBezTo>
                  <a:pt x="146992" y="19050"/>
                  <a:pt x="129954" y="33547"/>
                  <a:pt x="118158" y="58588"/>
                </a:cubicBezTo>
                <a:cubicBezTo>
                  <a:pt x="112916" y="67813"/>
                  <a:pt x="108984" y="77039"/>
                  <a:pt x="106363" y="88900"/>
                </a:cubicBezTo>
                <a:cubicBezTo>
                  <a:pt x="124712" y="86264"/>
                  <a:pt x="143060" y="83628"/>
                  <a:pt x="162719" y="83628"/>
                </a:cubicBezTo>
                <a:cubicBezTo>
                  <a:pt x="182379" y="83628"/>
                  <a:pt x="202038" y="86264"/>
                  <a:pt x="219076" y="88900"/>
                </a:cubicBezTo>
                <a:cubicBezTo>
                  <a:pt x="216455" y="77039"/>
                  <a:pt x="212523" y="67813"/>
                  <a:pt x="207281" y="58588"/>
                </a:cubicBezTo>
                <a:cubicBezTo>
                  <a:pt x="195485" y="33547"/>
                  <a:pt x="178447" y="19050"/>
                  <a:pt x="162719" y="19050"/>
                </a:cubicBezTo>
                <a:close/>
                <a:moveTo>
                  <a:pt x="162719" y="0"/>
                </a:moveTo>
                <a:cubicBezTo>
                  <a:pt x="252678" y="0"/>
                  <a:pt x="325438" y="72405"/>
                  <a:pt x="325438" y="161925"/>
                </a:cubicBezTo>
                <a:cubicBezTo>
                  <a:pt x="325438" y="177723"/>
                  <a:pt x="324115" y="193520"/>
                  <a:pt x="318823" y="206685"/>
                </a:cubicBezTo>
                <a:cubicBezTo>
                  <a:pt x="318823" y="206685"/>
                  <a:pt x="318823" y="206685"/>
                  <a:pt x="298980" y="204052"/>
                </a:cubicBezTo>
                <a:cubicBezTo>
                  <a:pt x="298980" y="204052"/>
                  <a:pt x="298980" y="204052"/>
                  <a:pt x="289719" y="186938"/>
                </a:cubicBezTo>
                <a:cubicBezTo>
                  <a:pt x="300303" y="179039"/>
                  <a:pt x="305594" y="169824"/>
                  <a:pt x="305594" y="161925"/>
                </a:cubicBezTo>
                <a:cubicBezTo>
                  <a:pt x="305594" y="148760"/>
                  <a:pt x="292365" y="134279"/>
                  <a:pt x="267230" y="123747"/>
                </a:cubicBezTo>
                <a:cubicBezTo>
                  <a:pt x="260615" y="121115"/>
                  <a:pt x="254000" y="118482"/>
                  <a:pt x="246063" y="115849"/>
                </a:cubicBezTo>
                <a:cubicBezTo>
                  <a:pt x="247386" y="130330"/>
                  <a:pt x="248709" y="144811"/>
                  <a:pt x="248709" y="160608"/>
                </a:cubicBezTo>
                <a:cubicBezTo>
                  <a:pt x="246063" y="161925"/>
                  <a:pt x="243417" y="165874"/>
                  <a:pt x="240771" y="169824"/>
                </a:cubicBezTo>
                <a:cubicBezTo>
                  <a:pt x="240771" y="169824"/>
                  <a:pt x="240771" y="169824"/>
                  <a:pt x="227542" y="196153"/>
                </a:cubicBezTo>
                <a:cubicBezTo>
                  <a:pt x="228865" y="185621"/>
                  <a:pt x="228865" y="173773"/>
                  <a:pt x="228865" y="161925"/>
                </a:cubicBezTo>
                <a:cubicBezTo>
                  <a:pt x="228865" y="143494"/>
                  <a:pt x="227542" y="126380"/>
                  <a:pt x="224896" y="110583"/>
                </a:cubicBezTo>
                <a:cubicBezTo>
                  <a:pt x="205052" y="106633"/>
                  <a:pt x="185209" y="104000"/>
                  <a:pt x="162719" y="104000"/>
                </a:cubicBezTo>
                <a:cubicBezTo>
                  <a:pt x="141552" y="104000"/>
                  <a:pt x="120386" y="106633"/>
                  <a:pt x="100542" y="110583"/>
                </a:cubicBezTo>
                <a:cubicBezTo>
                  <a:pt x="97896" y="126380"/>
                  <a:pt x="96573" y="143494"/>
                  <a:pt x="96573" y="161925"/>
                </a:cubicBezTo>
                <a:cubicBezTo>
                  <a:pt x="96573" y="180356"/>
                  <a:pt x="97896" y="197470"/>
                  <a:pt x="100542" y="213267"/>
                </a:cubicBezTo>
                <a:cubicBezTo>
                  <a:pt x="120386" y="217217"/>
                  <a:pt x="141552" y="219850"/>
                  <a:pt x="162719" y="219850"/>
                </a:cubicBezTo>
                <a:cubicBezTo>
                  <a:pt x="165365" y="219850"/>
                  <a:pt x="166688" y="219850"/>
                  <a:pt x="169334" y="219850"/>
                </a:cubicBezTo>
                <a:cubicBezTo>
                  <a:pt x="168011" y="221166"/>
                  <a:pt x="166688" y="222482"/>
                  <a:pt x="166688" y="225115"/>
                </a:cubicBezTo>
                <a:cubicBezTo>
                  <a:pt x="165365" y="230381"/>
                  <a:pt x="165365" y="234331"/>
                  <a:pt x="166688" y="239596"/>
                </a:cubicBezTo>
                <a:cubicBezTo>
                  <a:pt x="165365" y="239596"/>
                  <a:pt x="164042" y="239596"/>
                  <a:pt x="162719" y="239596"/>
                </a:cubicBezTo>
                <a:cubicBezTo>
                  <a:pt x="142875" y="239596"/>
                  <a:pt x="124354" y="236964"/>
                  <a:pt x="105833" y="234331"/>
                </a:cubicBezTo>
                <a:cubicBezTo>
                  <a:pt x="108479" y="246179"/>
                  <a:pt x="112448" y="255394"/>
                  <a:pt x="117740" y="264609"/>
                </a:cubicBezTo>
                <a:cubicBezTo>
                  <a:pt x="129646" y="289622"/>
                  <a:pt x="146844" y="304103"/>
                  <a:pt x="162719" y="304103"/>
                </a:cubicBezTo>
                <a:cubicBezTo>
                  <a:pt x="175948" y="304103"/>
                  <a:pt x="187855" y="294888"/>
                  <a:pt x="199761" y="279090"/>
                </a:cubicBezTo>
                <a:cubicBezTo>
                  <a:pt x="199761" y="279090"/>
                  <a:pt x="199761" y="279090"/>
                  <a:pt x="193146" y="314635"/>
                </a:cubicBezTo>
                <a:cubicBezTo>
                  <a:pt x="193146" y="315951"/>
                  <a:pt x="193146" y="318584"/>
                  <a:pt x="193146" y="321217"/>
                </a:cubicBezTo>
                <a:cubicBezTo>
                  <a:pt x="183886" y="322534"/>
                  <a:pt x="173302" y="323850"/>
                  <a:pt x="162719" y="323850"/>
                </a:cubicBezTo>
                <a:cubicBezTo>
                  <a:pt x="72760" y="323850"/>
                  <a:pt x="0" y="251445"/>
                  <a:pt x="0" y="161925"/>
                </a:cubicBezTo>
                <a:cubicBezTo>
                  <a:pt x="0" y="72405"/>
                  <a:pt x="72760" y="0"/>
                  <a:pt x="16271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3"/>
          <p:cNvSpPr/>
          <p:nvPr/>
        </p:nvSpPr>
        <p:spPr>
          <a:xfrm>
            <a:off x="6675692" y="3553247"/>
            <a:ext cx="487689" cy="487689"/>
          </a:xfrm>
          <a:custGeom>
            <a:avLst/>
            <a:gdLst>
              <a:gd name="connsiteX0" fmla="*/ 170002 w 331788"/>
              <a:gd name="connsiteY0" fmla="*/ 163513 h 331788"/>
              <a:gd name="connsiteX1" fmla="*/ 173895 w 331788"/>
              <a:gd name="connsiteY1" fmla="*/ 164811 h 331788"/>
              <a:gd name="connsiteX2" fmla="*/ 195956 w 331788"/>
              <a:gd name="connsiteY2" fmla="*/ 188170 h 331788"/>
              <a:gd name="connsiteX3" fmla="*/ 199849 w 331788"/>
              <a:gd name="connsiteY3" fmla="*/ 186872 h 331788"/>
              <a:gd name="connsiteX4" fmla="*/ 207636 w 331788"/>
              <a:gd name="connsiteY4" fmla="*/ 190765 h 331788"/>
              <a:gd name="connsiteX5" fmla="*/ 273820 w 331788"/>
              <a:gd name="connsiteY5" fmla="*/ 256949 h 331788"/>
              <a:gd name="connsiteX6" fmla="*/ 293285 w 331788"/>
              <a:gd name="connsiteY6" fmla="*/ 250460 h 331788"/>
              <a:gd name="connsiteX7" fmla="*/ 295881 w 331788"/>
              <a:gd name="connsiteY7" fmla="*/ 250460 h 331788"/>
              <a:gd name="connsiteX8" fmla="*/ 299774 w 331788"/>
              <a:gd name="connsiteY8" fmla="*/ 251758 h 331788"/>
              <a:gd name="connsiteX9" fmla="*/ 325729 w 331788"/>
              <a:gd name="connsiteY9" fmla="*/ 277713 h 331788"/>
              <a:gd name="connsiteX10" fmla="*/ 327026 w 331788"/>
              <a:gd name="connsiteY10" fmla="*/ 282903 h 331788"/>
              <a:gd name="connsiteX11" fmla="*/ 323133 w 331788"/>
              <a:gd name="connsiteY11" fmla="*/ 286797 h 331788"/>
              <a:gd name="connsiteX12" fmla="*/ 297179 w 331788"/>
              <a:gd name="connsiteY12" fmla="*/ 295881 h 331788"/>
              <a:gd name="connsiteX13" fmla="*/ 288095 w 331788"/>
              <a:gd name="connsiteY13" fmla="*/ 323133 h 331788"/>
              <a:gd name="connsiteX14" fmla="*/ 284201 w 331788"/>
              <a:gd name="connsiteY14" fmla="*/ 325728 h 331788"/>
              <a:gd name="connsiteX15" fmla="*/ 282904 w 331788"/>
              <a:gd name="connsiteY15" fmla="*/ 327026 h 331788"/>
              <a:gd name="connsiteX16" fmla="*/ 279011 w 331788"/>
              <a:gd name="connsiteY16" fmla="*/ 324431 h 331788"/>
              <a:gd name="connsiteX17" fmla="*/ 251758 w 331788"/>
              <a:gd name="connsiteY17" fmla="*/ 298476 h 331788"/>
              <a:gd name="connsiteX18" fmla="*/ 250461 w 331788"/>
              <a:gd name="connsiteY18" fmla="*/ 293285 h 331788"/>
              <a:gd name="connsiteX19" fmla="*/ 258247 w 331788"/>
              <a:gd name="connsiteY19" fmla="*/ 272522 h 331788"/>
              <a:gd name="connsiteX20" fmla="*/ 192063 w 331788"/>
              <a:gd name="connsiteY20" fmla="*/ 206338 h 331788"/>
              <a:gd name="connsiteX21" fmla="*/ 188170 w 331788"/>
              <a:gd name="connsiteY21" fmla="*/ 195956 h 331788"/>
              <a:gd name="connsiteX22" fmla="*/ 166109 w 331788"/>
              <a:gd name="connsiteY22" fmla="*/ 173895 h 331788"/>
              <a:gd name="connsiteX23" fmla="*/ 166109 w 331788"/>
              <a:gd name="connsiteY23" fmla="*/ 164811 h 331788"/>
              <a:gd name="connsiteX24" fmla="*/ 170002 w 331788"/>
              <a:gd name="connsiteY24" fmla="*/ 163513 h 331788"/>
              <a:gd name="connsiteX25" fmla="*/ 165894 w 331788"/>
              <a:gd name="connsiteY25" fmla="*/ 112713 h 331788"/>
              <a:gd name="connsiteX26" fmla="*/ 220663 w 331788"/>
              <a:gd name="connsiteY26" fmla="*/ 166688 h 331788"/>
              <a:gd name="connsiteX27" fmla="*/ 218055 w 331788"/>
              <a:gd name="connsiteY27" fmla="*/ 184680 h 331788"/>
              <a:gd name="connsiteX28" fmla="*/ 215447 w 331788"/>
              <a:gd name="connsiteY28" fmla="*/ 183395 h 331788"/>
              <a:gd name="connsiteX29" fmla="*/ 201103 w 331788"/>
              <a:gd name="connsiteY29" fmla="*/ 176969 h 331788"/>
              <a:gd name="connsiteX30" fmla="*/ 181543 w 331788"/>
              <a:gd name="connsiteY30" fmla="*/ 157692 h 331788"/>
              <a:gd name="connsiteX31" fmla="*/ 169806 w 331788"/>
              <a:gd name="connsiteY31" fmla="*/ 153837 h 331788"/>
              <a:gd name="connsiteX32" fmla="*/ 158070 w 331788"/>
              <a:gd name="connsiteY32" fmla="*/ 157692 h 331788"/>
              <a:gd name="connsiteX33" fmla="*/ 152854 w 331788"/>
              <a:gd name="connsiteY33" fmla="*/ 170543 h 331788"/>
              <a:gd name="connsiteX34" fmla="*/ 158070 w 331788"/>
              <a:gd name="connsiteY34" fmla="*/ 182109 h 331788"/>
              <a:gd name="connsiteX35" fmla="*/ 177630 w 331788"/>
              <a:gd name="connsiteY35" fmla="*/ 201386 h 331788"/>
              <a:gd name="connsiteX36" fmla="*/ 182847 w 331788"/>
              <a:gd name="connsiteY36" fmla="*/ 214237 h 331788"/>
              <a:gd name="connsiteX37" fmla="*/ 185455 w 331788"/>
              <a:gd name="connsiteY37" fmla="*/ 216808 h 331788"/>
              <a:gd name="connsiteX38" fmla="*/ 165894 w 331788"/>
              <a:gd name="connsiteY38" fmla="*/ 220663 h 331788"/>
              <a:gd name="connsiteX39" fmla="*/ 111125 w 331788"/>
              <a:gd name="connsiteY39" fmla="*/ 166688 h 331788"/>
              <a:gd name="connsiteX40" fmla="*/ 165894 w 331788"/>
              <a:gd name="connsiteY40" fmla="*/ 112713 h 331788"/>
              <a:gd name="connsiteX41" fmla="*/ 165894 w 331788"/>
              <a:gd name="connsiteY41" fmla="*/ 57150 h 331788"/>
              <a:gd name="connsiteX42" fmla="*/ 274638 w 331788"/>
              <a:gd name="connsiteY42" fmla="*/ 165894 h 331788"/>
              <a:gd name="connsiteX43" fmla="*/ 256514 w 331788"/>
              <a:gd name="connsiteY43" fmla="*/ 224150 h 331788"/>
              <a:gd name="connsiteX44" fmla="*/ 240979 w 331788"/>
              <a:gd name="connsiteY44" fmla="*/ 208615 h 331788"/>
              <a:gd name="connsiteX45" fmla="*/ 251336 w 331788"/>
              <a:gd name="connsiteY45" fmla="*/ 165894 h 331788"/>
              <a:gd name="connsiteX46" fmla="*/ 165894 w 331788"/>
              <a:gd name="connsiteY46" fmla="*/ 79158 h 331788"/>
              <a:gd name="connsiteX47" fmla="*/ 80452 w 331788"/>
              <a:gd name="connsiteY47" fmla="*/ 165894 h 331788"/>
              <a:gd name="connsiteX48" fmla="*/ 165894 w 331788"/>
              <a:gd name="connsiteY48" fmla="*/ 251336 h 331788"/>
              <a:gd name="connsiteX49" fmla="*/ 208615 w 331788"/>
              <a:gd name="connsiteY49" fmla="*/ 239685 h 331788"/>
              <a:gd name="connsiteX50" fmla="*/ 225445 w 331788"/>
              <a:gd name="connsiteY50" fmla="*/ 256514 h 331788"/>
              <a:gd name="connsiteX51" fmla="*/ 165894 w 331788"/>
              <a:gd name="connsiteY51" fmla="*/ 274638 h 331788"/>
              <a:gd name="connsiteX52" fmla="*/ 57150 w 331788"/>
              <a:gd name="connsiteY52" fmla="*/ 165894 h 331788"/>
              <a:gd name="connsiteX53" fmla="*/ 165894 w 331788"/>
              <a:gd name="connsiteY53" fmla="*/ 57150 h 331788"/>
              <a:gd name="connsiteX54" fmla="*/ 165894 w 331788"/>
              <a:gd name="connsiteY54" fmla="*/ 0 h 331788"/>
              <a:gd name="connsiteX55" fmla="*/ 331788 w 331788"/>
              <a:gd name="connsiteY55" fmla="*/ 165894 h 331788"/>
              <a:gd name="connsiteX56" fmla="*/ 309755 w 331788"/>
              <a:gd name="connsiteY56" fmla="*/ 247545 h 331788"/>
              <a:gd name="connsiteX57" fmla="*/ 307163 w 331788"/>
              <a:gd name="connsiteY57" fmla="*/ 243657 h 331788"/>
              <a:gd name="connsiteX58" fmla="*/ 295499 w 331788"/>
              <a:gd name="connsiteY58" fmla="*/ 238473 h 331788"/>
              <a:gd name="connsiteX59" fmla="*/ 289019 w 331788"/>
              <a:gd name="connsiteY59" fmla="*/ 239769 h 331788"/>
              <a:gd name="connsiteX60" fmla="*/ 309755 w 331788"/>
              <a:gd name="connsiteY60" fmla="*/ 165894 h 331788"/>
              <a:gd name="connsiteX61" fmla="*/ 165894 w 331788"/>
              <a:gd name="connsiteY61" fmla="*/ 22033 h 331788"/>
              <a:gd name="connsiteX62" fmla="*/ 22033 w 331788"/>
              <a:gd name="connsiteY62" fmla="*/ 165894 h 331788"/>
              <a:gd name="connsiteX63" fmla="*/ 165894 w 331788"/>
              <a:gd name="connsiteY63" fmla="*/ 309755 h 331788"/>
              <a:gd name="connsiteX64" fmla="*/ 239769 w 331788"/>
              <a:gd name="connsiteY64" fmla="*/ 287722 h 331788"/>
              <a:gd name="connsiteX65" fmla="*/ 239769 w 331788"/>
              <a:gd name="connsiteY65" fmla="*/ 289018 h 331788"/>
              <a:gd name="connsiteX66" fmla="*/ 243657 w 331788"/>
              <a:gd name="connsiteY66" fmla="*/ 305867 h 331788"/>
              <a:gd name="connsiteX67" fmla="*/ 247545 w 331788"/>
              <a:gd name="connsiteY67" fmla="*/ 309755 h 331788"/>
              <a:gd name="connsiteX68" fmla="*/ 165894 w 331788"/>
              <a:gd name="connsiteY68" fmla="*/ 331788 h 331788"/>
              <a:gd name="connsiteX69" fmla="*/ 0 w 331788"/>
              <a:gd name="connsiteY69" fmla="*/ 165894 h 331788"/>
              <a:gd name="connsiteX70" fmla="*/ 165894 w 331788"/>
              <a:gd name="connsiteY7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31788">
                <a:moveTo>
                  <a:pt x="170002" y="163513"/>
                </a:moveTo>
                <a:cubicBezTo>
                  <a:pt x="171300" y="163513"/>
                  <a:pt x="172597" y="164811"/>
                  <a:pt x="173895" y="164811"/>
                </a:cubicBezTo>
                <a:cubicBezTo>
                  <a:pt x="173895" y="164811"/>
                  <a:pt x="173895" y="164811"/>
                  <a:pt x="195956" y="188170"/>
                </a:cubicBezTo>
                <a:cubicBezTo>
                  <a:pt x="197254" y="188170"/>
                  <a:pt x="198552" y="186872"/>
                  <a:pt x="199849" y="186872"/>
                </a:cubicBezTo>
                <a:cubicBezTo>
                  <a:pt x="202445" y="186872"/>
                  <a:pt x="205040" y="188170"/>
                  <a:pt x="207636" y="190765"/>
                </a:cubicBezTo>
                <a:cubicBezTo>
                  <a:pt x="207636" y="190765"/>
                  <a:pt x="207636" y="190765"/>
                  <a:pt x="273820" y="256949"/>
                </a:cubicBezTo>
                <a:cubicBezTo>
                  <a:pt x="273820" y="256949"/>
                  <a:pt x="273820" y="256949"/>
                  <a:pt x="293285" y="250460"/>
                </a:cubicBezTo>
                <a:cubicBezTo>
                  <a:pt x="294583" y="250460"/>
                  <a:pt x="294583" y="250460"/>
                  <a:pt x="295881" y="250460"/>
                </a:cubicBezTo>
                <a:cubicBezTo>
                  <a:pt x="297179" y="250460"/>
                  <a:pt x="298476" y="250460"/>
                  <a:pt x="299774" y="251758"/>
                </a:cubicBezTo>
                <a:lnTo>
                  <a:pt x="325729" y="277713"/>
                </a:lnTo>
                <a:cubicBezTo>
                  <a:pt x="327026" y="279010"/>
                  <a:pt x="327026" y="281606"/>
                  <a:pt x="327026" y="282903"/>
                </a:cubicBezTo>
                <a:cubicBezTo>
                  <a:pt x="327026" y="285499"/>
                  <a:pt x="325729" y="286797"/>
                  <a:pt x="323133" y="286797"/>
                </a:cubicBezTo>
                <a:cubicBezTo>
                  <a:pt x="323133" y="286797"/>
                  <a:pt x="323133" y="286797"/>
                  <a:pt x="297179" y="295881"/>
                </a:cubicBezTo>
                <a:cubicBezTo>
                  <a:pt x="297179" y="295881"/>
                  <a:pt x="297179" y="295881"/>
                  <a:pt x="288095" y="323133"/>
                </a:cubicBezTo>
                <a:cubicBezTo>
                  <a:pt x="286797" y="324431"/>
                  <a:pt x="285499" y="325728"/>
                  <a:pt x="284201" y="325728"/>
                </a:cubicBezTo>
                <a:cubicBezTo>
                  <a:pt x="282904" y="325728"/>
                  <a:pt x="282904" y="327026"/>
                  <a:pt x="282904" y="327026"/>
                </a:cubicBezTo>
                <a:cubicBezTo>
                  <a:pt x="281606" y="327026"/>
                  <a:pt x="279011" y="325728"/>
                  <a:pt x="279011" y="324431"/>
                </a:cubicBezTo>
                <a:cubicBezTo>
                  <a:pt x="279011" y="324431"/>
                  <a:pt x="279011" y="324431"/>
                  <a:pt x="251758" y="298476"/>
                </a:cubicBezTo>
                <a:cubicBezTo>
                  <a:pt x="250461" y="297178"/>
                  <a:pt x="250461" y="294583"/>
                  <a:pt x="250461" y="293285"/>
                </a:cubicBezTo>
                <a:cubicBezTo>
                  <a:pt x="250461" y="293285"/>
                  <a:pt x="250461" y="293285"/>
                  <a:pt x="258247" y="272522"/>
                </a:cubicBezTo>
                <a:cubicBezTo>
                  <a:pt x="258247" y="272522"/>
                  <a:pt x="258247" y="272522"/>
                  <a:pt x="192063" y="206338"/>
                </a:cubicBezTo>
                <a:cubicBezTo>
                  <a:pt x="188170" y="203742"/>
                  <a:pt x="188170" y="199849"/>
                  <a:pt x="188170" y="195956"/>
                </a:cubicBezTo>
                <a:cubicBezTo>
                  <a:pt x="188170" y="195956"/>
                  <a:pt x="188170" y="195956"/>
                  <a:pt x="166109" y="173895"/>
                </a:cubicBezTo>
                <a:cubicBezTo>
                  <a:pt x="163513" y="171299"/>
                  <a:pt x="163513" y="167406"/>
                  <a:pt x="166109" y="164811"/>
                </a:cubicBezTo>
                <a:cubicBezTo>
                  <a:pt x="167406" y="164811"/>
                  <a:pt x="168704" y="163513"/>
                  <a:pt x="170002" y="163513"/>
                </a:cubicBezTo>
                <a:close/>
                <a:moveTo>
                  <a:pt x="165894" y="112713"/>
                </a:moveTo>
                <a:cubicBezTo>
                  <a:pt x="195887" y="112713"/>
                  <a:pt x="220663" y="137130"/>
                  <a:pt x="220663" y="166688"/>
                </a:cubicBezTo>
                <a:cubicBezTo>
                  <a:pt x="220663" y="173114"/>
                  <a:pt x="219359" y="179539"/>
                  <a:pt x="218055" y="184680"/>
                </a:cubicBezTo>
                <a:cubicBezTo>
                  <a:pt x="218055" y="184680"/>
                  <a:pt x="218055" y="184680"/>
                  <a:pt x="215447" y="183395"/>
                </a:cubicBezTo>
                <a:cubicBezTo>
                  <a:pt x="211535" y="179539"/>
                  <a:pt x="206319" y="176969"/>
                  <a:pt x="201103" y="176969"/>
                </a:cubicBezTo>
                <a:cubicBezTo>
                  <a:pt x="201103" y="176969"/>
                  <a:pt x="201103" y="176969"/>
                  <a:pt x="181543" y="157692"/>
                </a:cubicBezTo>
                <a:cubicBezTo>
                  <a:pt x="178934" y="155122"/>
                  <a:pt x="173718" y="153837"/>
                  <a:pt x="169806" y="153837"/>
                </a:cubicBezTo>
                <a:cubicBezTo>
                  <a:pt x="164590" y="153837"/>
                  <a:pt x="160678" y="155122"/>
                  <a:pt x="158070" y="157692"/>
                </a:cubicBezTo>
                <a:cubicBezTo>
                  <a:pt x="154158" y="161547"/>
                  <a:pt x="152854" y="165403"/>
                  <a:pt x="152854" y="170543"/>
                </a:cubicBezTo>
                <a:cubicBezTo>
                  <a:pt x="152854" y="174399"/>
                  <a:pt x="154158" y="178254"/>
                  <a:pt x="158070" y="182109"/>
                </a:cubicBezTo>
                <a:cubicBezTo>
                  <a:pt x="158070" y="182109"/>
                  <a:pt x="158070" y="182109"/>
                  <a:pt x="177630" y="201386"/>
                </a:cubicBezTo>
                <a:cubicBezTo>
                  <a:pt x="177630" y="206527"/>
                  <a:pt x="180239" y="210382"/>
                  <a:pt x="182847" y="214237"/>
                </a:cubicBezTo>
                <a:cubicBezTo>
                  <a:pt x="182847" y="214237"/>
                  <a:pt x="182847" y="214237"/>
                  <a:pt x="185455" y="216808"/>
                </a:cubicBezTo>
                <a:cubicBezTo>
                  <a:pt x="180239" y="219378"/>
                  <a:pt x="172414" y="220663"/>
                  <a:pt x="165894" y="220663"/>
                </a:cubicBezTo>
                <a:cubicBezTo>
                  <a:pt x="135901" y="220663"/>
                  <a:pt x="111125" y="196246"/>
                  <a:pt x="111125" y="166688"/>
                </a:cubicBezTo>
                <a:cubicBezTo>
                  <a:pt x="111125" y="137130"/>
                  <a:pt x="135901" y="112713"/>
                  <a:pt x="165894" y="112713"/>
                </a:cubicBezTo>
                <a:close/>
                <a:moveTo>
                  <a:pt x="165894" y="57150"/>
                </a:moveTo>
                <a:cubicBezTo>
                  <a:pt x="225445" y="57150"/>
                  <a:pt x="274638" y="106344"/>
                  <a:pt x="274638" y="165894"/>
                </a:cubicBezTo>
                <a:cubicBezTo>
                  <a:pt x="274638" y="187902"/>
                  <a:pt x="268165" y="207320"/>
                  <a:pt x="256514" y="224150"/>
                </a:cubicBezTo>
                <a:lnTo>
                  <a:pt x="240979" y="208615"/>
                </a:lnTo>
                <a:cubicBezTo>
                  <a:pt x="247452" y="195669"/>
                  <a:pt x="251336" y="181429"/>
                  <a:pt x="251336" y="165894"/>
                </a:cubicBezTo>
                <a:cubicBezTo>
                  <a:pt x="251336" y="117995"/>
                  <a:pt x="213793" y="79158"/>
                  <a:pt x="165894" y="79158"/>
                </a:cubicBezTo>
                <a:cubicBezTo>
                  <a:pt x="117995" y="79158"/>
                  <a:pt x="80452" y="117995"/>
                  <a:pt x="80452" y="165894"/>
                </a:cubicBezTo>
                <a:cubicBezTo>
                  <a:pt x="80452" y="213793"/>
                  <a:pt x="117995" y="251336"/>
                  <a:pt x="165894" y="251336"/>
                </a:cubicBezTo>
                <a:cubicBezTo>
                  <a:pt x="181429" y="251336"/>
                  <a:pt x="196964" y="247452"/>
                  <a:pt x="208615" y="239685"/>
                </a:cubicBezTo>
                <a:cubicBezTo>
                  <a:pt x="208615" y="239685"/>
                  <a:pt x="208615" y="239685"/>
                  <a:pt x="225445" y="256514"/>
                </a:cubicBezTo>
                <a:cubicBezTo>
                  <a:pt x="208615" y="268165"/>
                  <a:pt x="187902" y="274638"/>
                  <a:pt x="165894" y="274638"/>
                </a:cubicBezTo>
                <a:cubicBezTo>
                  <a:pt x="106343" y="274638"/>
                  <a:pt x="57150" y="225444"/>
                  <a:pt x="57150" y="165894"/>
                </a:cubicBezTo>
                <a:cubicBezTo>
                  <a:pt x="57150" y="106344"/>
                  <a:pt x="106343" y="57150"/>
                  <a:pt x="165894" y="57150"/>
                </a:cubicBezTo>
                <a:close/>
                <a:moveTo>
                  <a:pt x="165894" y="0"/>
                </a:moveTo>
                <a:cubicBezTo>
                  <a:pt x="257914" y="0"/>
                  <a:pt x="331788" y="73875"/>
                  <a:pt x="331788" y="165894"/>
                </a:cubicBezTo>
                <a:cubicBezTo>
                  <a:pt x="331788" y="195703"/>
                  <a:pt x="324012" y="222920"/>
                  <a:pt x="309755" y="247545"/>
                </a:cubicBezTo>
                <a:cubicBezTo>
                  <a:pt x="309755" y="247545"/>
                  <a:pt x="309755" y="247545"/>
                  <a:pt x="307163" y="243657"/>
                </a:cubicBezTo>
                <a:cubicBezTo>
                  <a:pt x="303275" y="239769"/>
                  <a:pt x="299387" y="238473"/>
                  <a:pt x="295499" y="238473"/>
                </a:cubicBezTo>
                <a:cubicBezTo>
                  <a:pt x="292907" y="238473"/>
                  <a:pt x="291611" y="238473"/>
                  <a:pt x="289019" y="239769"/>
                </a:cubicBezTo>
                <a:cubicBezTo>
                  <a:pt x="301979" y="217736"/>
                  <a:pt x="309755" y="193111"/>
                  <a:pt x="309755" y="165894"/>
                </a:cubicBezTo>
                <a:cubicBezTo>
                  <a:pt x="309755" y="86835"/>
                  <a:pt x="244953" y="22033"/>
                  <a:pt x="165894" y="22033"/>
                </a:cubicBezTo>
                <a:cubicBezTo>
                  <a:pt x="86835" y="22033"/>
                  <a:pt x="22033" y="86835"/>
                  <a:pt x="22033" y="165894"/>
                </a:cubicBezTo>
                <a:cubicBezTo>
                  <a:pt x="22033" y="244953"/>
                  <a:pt x="86835" y="309755"/>
                  <a:pt x="165894" y="309755"/>
                </a:cubicBezTo>
                <a:cubicBezTo>
                  <a:pt x="193111" y="309755"/>
                  <a:pt x="219032" y="301979"/>
                  <a:pt x="239769" y="287722"/>
                </a:cubicBezTo>
                <a:cubicBezTo>
                  <a:pt x="239769" y="287722"/>
                  <a:pt x="239769" y="287722"/>
                  <a:pt x="239769" y="289018"/>
                </a:cubicBezTo>
                <a:cubicBezTo>
                  <a:pt x="238473" y="295499"/>
                  <a:pt x="239769" y="301979"/>
                  <a:pt x="243657" y="305867"/>
                </a:cubicBezTo>
                <a:cubicBezTo>
                  <a:pt x="243657" y="305867"/>
                  <a:pt x="243657" y="305867"/>
                  <a:pt x="247545" y="309755"/>
                </a:cubicBezTo>
                <a:cubicBezTo>
                  <a:pt x="224216" y="324012"/>
                  <a:pt x="195703" y="331788"/>
                  <a:pt x="165894" y="331788"/>
                </a:cubicBezTo>
                <a:cubicBezTo>
                  <a:pt x="73874" y="331788"/>
                  <a:pt x="0" y="257913"/>
                  <a:pt x="0" y="165894"/>
                </a:cubicBezTo>
                <a:cubicBezTo>
                  <a:pt x="0" y="73875"/>
                  <a:pt x="73874" y="0"/>
                  <a:pt x="16589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24"/>
          <p:cNvSpPr/>
          <p:nvPr/>
        </p:nvSpPr>
        <p:spPr>
          <a:xfrm>
            <a:off x="6676570" y="4637214"/>
            <a:ext cx="485389" cy="487689"/>
          </a:xfrm>
          <a:custGeom>
            <a:avLst/>
            <a:gdLst>
              <a:gd name="connsiteX0" fmla="*/ 55033 w 334963"/>
              <a:gd name="connsiteY0" fmla="*/ 161925 h 336550"/>
              <a:gd name="connsiteX1" fmla="*/ 160867 w 334963"/>
              <a:gd name="connsiteY1" fmla="*/ 161925 h 336550"/>
              <a:gd name="connsiteX2" fmla="*/ 171450 w 334963"/>
              <a:gd name="connsiteY2" fmla="*/ 170815 h 336550"/>
              <a:gd name="connsiteX3" fmla="*/ 160867 w 334963"/>
              <a:gd name="connsiteY3" fmla="*/ 180975 h 336550"/>
              <a:gd name="connsiteX4" fmla="*/ 55033 w 334963"/>
              <a:gd name="connsiteY4" fmla="*/ 180975 h 336550"/>
              <a:gd name="connsiteX5" fmla="*/ 44450 w 334963"/>
              <a:gd name="connsiteY5" fmla="*/ 170815 h 336550"/>
              <a:gd name="connsiteX6" fmla="*/ 55033 w 334963"/>
              <a:gd name="connsiteY6" fmla="*/ 161925 h 336550"/>
              <a:gd name="connsiteX7" fmla="*/ 55033 w 334963"/>
              <a:gd name="connsiteY7" fmla="*/ 112713 h 336550"/>
              <a:gd name="connsiteX8" fmla="*/ 279930 w 334963"/>
              <a:gd name="connsiteY8" fmla="*/ 112713 h 336550"/>
              <a:gd name="connsiteX9" fmla="*/ 290513 w 334963"/>
              <a:gd name="connsiteY9" fmla="*/ 123032 h 336550"/>
              <a:gd name="connsiteX10" fmla="*/ 279930 w 334963"/>
              <a:gd name="connsiteY10" fmla="*/ 133351 h 336550"/>
              <a:gd name="connsiteX11" fmla="*/ 55033 w 334963"/>
              <a:gd name="connsiteY11" fmla="*/ 133351 h 336550"/>
              <a:gd name="connsiteX12" fmla="*/ 44450 w 334963"/>
              <a:gd name="connsiteY12" fmla="*/ 123032 h 336550"/>
              <a:gd name="connsiteX13" fmla="*/ 55033 w 334963"/>
              <a:gd name="connsiteY13" fmla="*/ 112713 h 336550"/>
              <a:gd name="connsiteX14" fmla="*/ 55033 w 334963"/>
              <a:gd name="connsiteY14" fmla="*/ 65088 h 336550"/>
              <a:gd name="connsiteX15" fmla="*/ 279930 w 334963"/>
              <a:gd name="connsiteY15" fmla="*/ 65088 h 336550"/>
              <a:gd name="connsiteX16" fmla="*/ 290513 w 334963"/>
              <a:gd name="connsiteY16" fmla="*/ 76095 h 336550"/>
              <a:gd name="connsiteX17" fmla="*/ 279930 w 334963"/>
              <a:gd name="connsiteY17" fmla="*/ 85726 h 336550"/>
              <a:gd name="connsiteX18" fmla="*/ 55033 w 334963"/>
              <a:gd name="connsiteY18" fmla="*/ 85726 h 336550"/>
              <a:gd name="connsiteX19" fmla="*/ 44450 w 334963"/>
              <a:gd name="connsiteY19" fmla="*/ 76095 h 336550"/>
              <a:gd name="connsiteX20" fmla="*/ 55033 w 334963"/>
              <a:gd name="connsiteY20" fmla="*/ 65088 h 336550"/>
              <a:gd name="connsiteX21" fmla="*/ 41728 w 334963"/>
              <a:gd name="connsiteY21" fmla="*/ 19050 h 336550"/>
              <a:gd name="connsiteX22" fmla="*/ 20637 w 334963"/>
              <a:gd name="connsiteY22" fmla="*/ 40157 h 336550"/>
              <a:gd name="connsiteX23" fmla="*/ 20637 w 334963"/>
              <a:gd name="connsiteY23" fmla="*/ 206375 h 336550"/>
              <a:gd name="connsiteX24" fmla="*/ 41728 w 334963"/>
              <a:gd name="connsiteY24" fmla="*/ 227483 h 336550"/>
              <a:gd name="connsiteX25" fmla="*/ 190684 w 334963"/>
              <a:gd name="connsiteY25" fmla="*/ 227483 h 336550"/>
              <a:gd name="connsiteX26" fmla="*/ 199911 w 334963"/>
              <a:gd name="connsiteY26" fmla="*/ 236717 h 336550"/>
              <a:gd name="connsiteX27" fmla="*/ 199911 w 334963"/>
              <a:gd name="connsiteY27" fmla="*/ 300038 h 336550"/>
              <a:gd name="connsiteX28" fmla="*/ 260548 w 334963"/>
              <a:gd name="connsiteY28" fmla="*/ 230121 h 336550"/>
              <a:gd name="connsiteX29" fmla="*/ 268457 w 334963"/>
              <a:gd name="connsiteY29" fmla="*/ 227483 h 336550"/>
              <a:gd name="connsiteX30" fmla="*/ 294821 w 334963"/>
              <a:gd name="connsiteY30" fmla="*/ 227483 h 336550"/>
              <a:gd name="connsiteX31" fmla="*/ 315912 w 334963"/>
              <a:gd name="connsiteY31" fmla="*/ 206375 h 336550"/>
              <a:gd name="connsiteX32" fmla="*/ 315912 w 334963"/>
              <a:gd name="connsiteY32" fmla="*/ 40157 h 336550"/>
              <a:gd name="connsiteX33" fmla="*/ 294821 w 334963"/>
              <a:gd name="connsiteY33" fmla="*/ 19050 h 336550"/>
              <a:gd name="connsiteX34" fmla="*/ 41728 w 334963"/>
              <a:gd name="connsiteY34" fmla="*/ 19050 h 336550"/>
              <a:gd name="connsiteX35" fmla="*/ 40881 w 334963"/>
              <a:gd name="connsiteY35" fmla="*/ 0 h 336550"/>
              <a:gd name="connsiteX36" fmla="*/ 294082 w 334963"/>
              <a:gd name="connsiteY36" fmla="*/ 0 h 336550"/>
              <a:gd name="connsiteX37" fmla="*/ 334963 w 334963"/>
              <a:gd name="connsiteY37" fmla="*/ 40754 h 336550"/>
              <a:gd name="connsiteX38" fmla="*/ 334963 w 334963"/>
              <a:gd name="connsiteY38" fmla="*/ 206400 h 336550"/>
              <a:gd name="connsiteX39" fmla="*/ 294082 w 334963"/>
              <a:gd name="connsiteY39" fmla="*/ 247154 h 336550"/>
              <a:gd name="connsiteX40" fmla="*/ 271663 w 334963"/>
              <a:gd name="connsiteY40" fmla="*/ 247154 h 336550"/>
              <a:gd name="connsiteX41" fmla="*/ 196494 w 334963"/>
              <a:gd name="connsiteY41" fmla="*/ 332606 h 336550"/>
              <a:gd name="connsiteX42" fmla="*/ 189900 w 334963"/>
              <a:gd name="connsiteY42" fmla="*/ 336550 h 336550"/>
              <a:gd name="connsiteX43" fmla="*/ 185944 w 334963"/>
              <a:gd name="connsiteY43" fmla="*/ 336550 h 336550"/>
              <a:gd name="connsiteX44" fmla="*/ 179350 w 334963"/>
              <a:gd name="connsiteY44" fmla="*/ 326033 h 336550"/>
              <a:gd name="connsiteX45" fmla="*/ 179350 w 334963"/>
              <a:gd name="connsiteY45" fmla="*/ 247154 h 336550"/>
              <a:gd name="connsiteX46" fmla="*/ 40881 w 334963"/>
              <a:gd name="connsiteY46" fmla="*/ 247154 h 336550"/>
              <a:gd name="connsiteX47" fmla="*/ 0 w 334963"/>
              <a:gd name="connsiteY47" fmla="*/ 206400 h 336550"/>
              <a:gd name="connsiteX48" fmla="*/ 0 w 334963"/>
              <a:gd name="connsiteY48" fmla="*/ 40754 h 336550"/>
              <a:gd name="connsiteX49" fmla="*/ 40881 w 3349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4963" h="336550">
                <a:moveTo>
                  <a:pt x="55033" y="161925"/>
                </a:moveTo>
                <a:cubicBezTo>
                  <a:pt x="55033" y="161925"/>
                  <a:pt x="55033" y="161925"/>
                  <a:pt x="160867" y="161925"/>
                </a:cubicBezTo>
                <a:cubicBezTo>
                  <a:pt x="167481" y="161925"/>
                  <a:pt x="171450" y="165735"/>
                  <a:pt x="171450" y="170815"/>
                </a:cubicBezTo>
                <a:cubicBezTo>
                  <a:pt x="171450" y="175895"/>
                  <a:pt x="167481" y="180975"/>
                  <a:pt x="160867" y="180975"/>
                </a:cubicBezTo>
                <a:cubicBezTo>
                  <a:pt x="160867" y="180975"/>
                  <a:pt x="160867" y="180975"/>
                  <a:pt x="55033" y="180975"/>
                </a:cubicBezTo>
                <a:cubicBezTo>
                  <a:pt x="49742" y="180975"/>
                  <a:pt x="44450" y="175895"/>
                  <a:pt x="44450" y="170815"/>
                </a:cubicBezTo>
                <a:cubicBezTo>
                  <a:pt x="44450" y="165735"/>
                  <a:pt x="49742" y="161925"/>
                  <a:pt x="55033" y="161925"/>
                </a:cubicBezTo>
                <a:close/>
                <a:moveTo>
                  <a:pt x="55033" y="112713"/>
                </a:moveTo>
                <a:cubicBezTo>
                  <a:pt x="55033" y="112713"/>
                  <a:pt x="55033" y="112713"/>
                  <a:pt x="279930" y="112713"/>
                </a:cubicBezTo>
                <a:cubicBezTo>
                  <a:pt x="285221" y="112713"/>
                  <a:pt x="290513" y="117872"/>
                  <a:pt x="290513" y="123032"/>
                </a:cubicBezTo>
                <a:cubicBezTo>
                  <a:pt x="290513" y="128191"/>
                  <a:pt x="285221" y="133351"/>
                  <a:pt x="279930" y="133351"/>
                </a:cubicBezTo>
                <a:cubicBezTo>
                  <a:pt x="279930" y="133351"/>
                  <a:pt x="279930" y="133351"/>
                  <a:pt x="55033" y="133351"/>
                </a:cubicBezTo>
                <a:cubicBezTo>
                  <a:pt x="49742" y="133351"/>
                  <a:pt x="44450" y="128191"/>
                  <a:pt x="44450" y="123032"/>
                </a:cubicBezTo>
                <a:cubicBezTo>
                  <a:pt x="44450" y="117872"/>
                  <a:pt x="49742" y="112713"/>
                  <a:pt x="55033" y="112713"/>
                </a:cubicBezTo>
                <a:close/>
                <a:moveTo>
                  <a:pt x="55033" y="65088"/>
                </a:moveTo>
                <a:cubicBezTo>
                  <a:pt x="55033" y="65088"/>
                  <a:pt x="55033" y="65088"/>
                  <a:pt x="279930" y="65088"/>
                </a:cubicBezTo>
                <a:cubicBezTo>
                  <a:pt x="285221" y="65088"/>
                  <a:pt x="290513" y="69215"/>
                  <a:pt x="290513" y="76095"/>
                </a:cubicBezTo>
                <a:cubicBezTo>
                  <a:pt x="290513" y="81598"/>
                  <a:pt x="285221" y="85726"/>
                  <a:pt x="279930" y="85726"/>
                </a:cubicBezTo>
                <a:cubicBezTo>
                  <a:pt x="279930" y="85726"/>
                  <a:pt x="279930" y="85726"/>
                  <a:pt x="55033" y="85726"/>
                </a:cubicBezTo>
                <a:cubicBezTo>
                  <a:pt x="49742" y="85726"/>
                  <a:pt x="44450" y="81598"/>
                  <a:pt x="44450" y="76095"/>
                </a:cubicBezTo>
                <a:cubicBezTo>
                  <a:pt x="44450" y="69215"/>
                  <a:pt x="49742" y="65088"/>
                  <a:pt x="55033" y="65088"/>
                </a:cubicBezTo>
                <a:close/>
                <a:moveTo>
                  <a:pt x="41728" y="19050"/>
                </a:moveTo>
                <a:cubicBezTo>
                  <a:pt x="29864" y="19050"/>
                  <a:pt x="20637" y="28284"/>
                  <a:pt x="20637" y="40157"/>
                </a:cubicBezTo>
                <a:cubicBezTo>
                  <a:pt x="20637" y="40157"/>
                  <a:pt x="20637" y="40157"/>
                  <a:pt x="20637" y="206375"/>
                </a:cubicBezTo>
                <a:cubicBezTo>
                  <a:pt x="20637" y="218248"/>
                  <a:pt x="29864" y="227483"/>
                  <a:pt x="41728" y="227483"/>
                </a:cubicBezTo>
                <a:cubicBezTo>
                  <a:pt x="41728" y="227483"/>
                  <a:pt x="41728" y="227483"/>
                  <a:pt x="190684" y="227483"/>
                </a:cubicBezTo>
                <a:cubicBezTo>
                  <a:pt x="195957" y="227483"/>
                  <a:pt x="199911" y="231440"/>
                  <a:pt x="199911" y="236717"/>
                </a:cubicBezTo>
                <a:cubicBezTo>
                  <a:pt x="199911" y="236717"/>
                  <a:pt x="199911" y="236717"/>
                  <a:pt x="199911" y="300038"/>
                </a:cubicBezTo>
                <a:cubicBezTo>
                  <a:pt x="199911" y="300038"/>
                  <a:pt x="199911" y="300038"/>
                  <a:pt x="260548" y="230121"/>
                </a:cubicBezTo>
                <a:cubicBezTo>
                  <a:pt x="263184" y="228802"/>
                  <a:pt x="265821" y="227483"/>
                  <a:pt x="268457" y="227483"/>
                </a:cubicBezTo>
                <a:cubicBezTo>
                  <a:pt x="268457" y="227483"/>
                  <a:pt x="294821" y="227483"/>
                  <a:pt x="294821" y="227483"/>
                </a:cubicBezTo>
                <a:cubicBezTo>
                  <a:pt x="306685" y="227483"/>
                  <a:pt x="315912" y="218248"/>
                  <a:pt x="315912" y="206375"/>
                </a:cubicBezTo>
                <a:cubicBezTo>
                  <a:pt x="315912" y="206375"/>
                  <a:pt x="315912" y="206375"/>
                  <a:pt x="315912" y="40157"/>
                </a:cubicBezTo>
                <a:cubicBezTo>
                  <a:pt x="315912" y="28284"/>
                  <a:pt x="306685" y="19050"/>
                  <a:pt x="294821" y="19050"/>
                </a:cubicBezTo>
                <a:cubicBezTo>
                  <a:pt x="294821" y="19050"/>
                  <a:pt x="294821" y="19050"/>
                  <a:pt x="41728" y="19050"/>
                </a:cubicBezTo>
                <a:close/>
                <a:moveTo>
                  <a:pt x="40881" y="0"/>
                </a:moveTo>
                <a:cubicBezTo>
                  <a:pt x="40881" y="0"/>
                  <a:pt x="40881" y="0"/>
                  <a:pt x="294082" y="0"/>
                </a:cubicBezTo>
                <a:cubicBezTo>
                  <a:pt x="316501" y="0"/>
                  <a:pt x="334963" y="18405"/>
                  <a:pt x="334963" y="40754"/>
                </a:cubicBezTo>
                <a:cubicBezTo>
                  <a:pt x="334963" y="40754"/>
                  <a:pt x="334963" y="40754"/>
                  <a:pt x="334963" y="206400"/>
                </a:cubicBezTo>
                <a:cubicBezTo>
                  <a:pt x="334963" y="228749"/>
                  <a:pt x="316501" y="247154"/>
                  <a:pt x="294082" y="247154"/>
                </a:cubicBezTo>
                <a:cubicBezTo>
                  <a:pt x="294082" y="247154"/>
                  <a:pt x="294082" y="247154"/>
                  <a:pt x="271663" y="247154"/>
                </a:cubicBezTo>
                <a:cubicBezTo>
                  <a:pt x="271663" y="247154"/>
                  <a:pt x="271663" y="247154"/>
                  <a:pt x="196494" y="332606"/>
                </a:cubicBezTo>
                <a:cubicBezTo>
                  <a:pt x="195175" y="335235"/>
                  <a:pt x="192538" y="336550"/>
                  <a:pt x="189900" y="336550"/>
                </a:cubicBezTo>
                <a:cubicBezTo>
                  <a:pt x="188582" y="336550"/>
                  <a:pt x="187263" y="336550"/>
                  <a:pt x="185944" y="336550"/>
                </a:cubicBezTo>
                <a:cubicBezTo>
                  <a:pt x="181988" y="333921"/>
                  <a:pt x="179350" y="331292"/>
                  <a:pt x="179350" y="326033"/>
                </a:cubicBezTo>
                <a:cubicBezTo>
                  <a:pt x="179350" y="326033"/>
                  <a:pt x="179350" y="326033"/>
                  <a:pt x="179350" y="247154"/>
                </a:cubicBezTo>
                <a:cubicBezTo>
                  <a:pt x="179350" y="247154"/>
                  <a:pt x="179350" y="247154"/>
                  <a:pt x="40881" y="247154"/>
                </a:cubicBezTo>
                <a:cubicBezTo>
                  <a:pt x="18462" y="247154"/>
                  <a:pt x="0" y="228749"/>
                  <a:pt x="0" y="206400"/>
                </a:cubicBezTo>
                <a:cubicBezTo>
                  <a:pt x="0" y="206400"/>
                  <a:pt x="0" y="206400"/>
                  <a:pt x="0" y="40754"/>
                </a:cubicBezTo>
                <a:cubicBezTo>
                  <a:pt x="0" y="18405"/>
                  <a:pt x="18462" y="0"/>
                  <a:pt x="408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矩形 29"/>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31" name="矩形 30"/>
          <p:cNvSpPr/>
          <p:nvPr/>
        </p:nvSpPr>
        <p:spPr>
          <a:xfrm>
            <a:off x="1840826" y="898787"/>
            <a:ext cx="3104398" cy="351763"/>
          </a:xfrm>
          <a:prstGeom prst="rect">
            <a:avLst/>
          </a:prstGeom>
        </p:spPr>
        <p:txBody>
          <a:bodyPr wrap="square">
            <a:spAutoFit/>
            <a:scene3d>
              <a:camera prst="orthographicFront"/>
              <a:lightRig rig="threePt" dir="t"/>
            </a:scene3d>
            <a:sp3d contourW="12700"/>
          </a:bodyPr>
          <a:lstStyle/>
          <a:p>
            <a:pPr>
              <a:lnSpc>
                <a:spcPct val="114000"/>
              </a:lnSpc>
            </a:pPr>
            <a:r>
              <a:rPr lang="zh-CN" altLang="en-US" sz="1600" dirty="0" smtClean="0">
                <a:solidFill>
                  <a:schemeClr val="tx2"/>
                </a:solidFill>
                <a:latin typeface="+mj-ea"/>
              </a:rPr>
              <a:t>管理系统</a:t>
            </a:r>
            <a:endParaRPr lang="zh-CN" altLang="en-US" sz="1600" dirty="0">
              <a:solidFill>
                <a:schemeClr val="tx2"/>
              </a:solidFill>
              <a:latin typeface="+mj-ea"/>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4" t="2474" r="18519" b="47592"/>
          <a:stretch/>
        </p:blipFill>
        <p:spPr bwMode="auto">
          <a:xfrm>
            <a:off x="1204625" y="2274810"/>
            <a:ext cx="5357257" cy="317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0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10" presetClass="entr" presetSubtype="0" fill="hold" grpId="1" nodeType="afterEffect">
                                  <p:childTnLst>
                                    <p:set>
                                      <p:cBhvr>
                                        <p:cTn id="7" dur="1" fill="hold">
                                          <p:stCondLst>
                                            <p:cond delay="0"/>
                                          </p:stCondLst>
                                        </p:cTn>
                                        <p:tgtEl>
                                          <p:spTgt spid="10"/>
                                        </p:tgtEl>
                                        <p:attrNameLst>
                                          <p:attrName>style.visibility</p:attrName>
                                        </p:attrNameLst>
                                      </p:cBhvr>
                                      <p:to>
                                        <p:strVal val="visible"/>
                                      </p:to>
                                    </p:set>
                                    <p:animEffect transition="in" filter="fade">
                                      <p:cBhvr>
                                        <p:cTn id="8" dur="500"/>
                                        <p:tgtEl>
                                          <p:spTgt spid="10"/>
                                        </p:tgtEl>
                                      </p:cBhvr>
                                    </p:animEffect>
                                  </p:childTnLst>
                                </p:cTn>
                              </p:par>
                            </p:childTnLst>
                          </p:cTn>
                        </p:par>
                        <p:par>
                          <p:cTn id="9" fill="hold" nodeType="withGroup">
                            <p:stCondLst>
                              <p:cond delay="500"/>
                            </p:stCondLst>
                            <p:childTnLst>
                              <p:par>
                                <p:cTn id="10" presetID="53" presetClass="entr" presetSubtype="0" fill="hold" grpId="2" nodeType="afterEffec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0" fill="hold" grpId="3" nodeType="withEffec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0" fill="hold" grpId="4" nodeType="withEffec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nodeType="withGroup">
                            <p:stCondLst>
                              <p:cond delay="1000"/>
                            </p:stCondLst>
                            <p:childTnLst>
                              <p:par>
                                <p:cTn id="26" presetID="14" presetClass="entr" presetSubtype="10" fill="hold" nodeType="afterEffec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nodeType="withGroup">
                            <p:stCondLst>
                              <p:cond delay="1500"/>
                            </p:stCondLst>
                            <p:childTnLst>
                              <p:par>
                                <p:cTn id="30" presetID="14" presetClass="entr" presetSubtype="10" fill="hold" nodeType="afterEffec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par>
                          <p:cTn id="33" fill="hold" nodeType="withGroup">
                            <p:stCondLst>
                              <p:cond delay="2000"/>
                            </p:stCondLst>
                            <p:childTnLst>
                              <p:par>
                                <p:cTn id="34" presetID="14" presetClass="entr" presetSubtype="10" fill="hold" nodeType="afterEffec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29" grpId="2" animBg="1"/>
      <p:bldP spid="27" grpId="3" animBg="1"/>
      <p:bldP spid="28" grpId="4"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33635" y="2640253"/>
            <a:ext cx="3492500" cy="1823720"/>
            <a:chOff x="4622800" y="2197116"/>
            <a:chExt cx="3492500" cy="1823720"/>
          </a:xfrm>
        </p:grpSpPr>
        <p:sp>
          <p:nvSpPr>
            <p:cNvPr id="3" name="矩形 2"/>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dirty="0">
                  <a:solidFill>
                    <a:schemeClr val="tx2"/>
                  </a:solidFill>
                </a:rPr>
                <a:t>PART </a:t>
              </a:r>
              <a:r>
                <a:rPr lang="en-US" altLang="zh-CN" sz="3600" dirty="0" smtClean="0">
                  <a:solidFill>
                    <a:schemeClr val="tx2"/>
                  </a:solidFill>
                </a:rPr>
                <a:t>3.2</a:t>
              </a:r>
              <a:endParaRPr lang="zh-CN" altLang="en-US" sz="3600" dirty="0">
                <a:solidFill>
                  <a:schemeClr val="tx2"/>
                </a:solidFill>
              </a:endParaRPr>
            </a:p>
          </p:txBody>
        </p:sp>
        <p:sp>
          <p:nvSpPr>
            <p:cNvPr id="4" name="矩形 3"/>
            <p:cNvSpPr/>
            <p:nvPr/>
          </p:nvSpPr>
          <p:spPr>
            <a:xfrm>
              <a:off x="4839552" y="2782455"/>
              <a:ext cx="3086433" cy="835998"/>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a:solidFill>
                    <a:schemeClr val="accent3"/>
                  </a:solidFill>
                </a:rPr>
                <a:t>模型</a:t>
              </a:r>
              <a:r>
                <a:rPr lang="zh-CN" altLang="en-US" sz="4400" b="1" dirty="0" smtClean="0">
                  <a:solidFill>
                    <a:schemeClr val="accent3"/>
                  </a:solidFill>
                </a:rPr>
                <a:t>构建</a:t>
              </a:r>
              <a:r>
                <a:rPr lang="zh-CN" altLang="en-US" sz="1200" b="1" dirty="0" smtClean="0">
                  <a:solidFill>
                    <a:schemeClr val="accent3"/>
                  </a:solidFill>
                </a:rPr>
                <a:t>（宋廷泽）</a:t>
              </a:r>
              <a:endParaRPr lang="zh-CN" altLang="en-US" sz="1200" b="1" dirty="0">
                <a:solidFill>
                  <a:schemeClr val="accent3"/>
                </a:solidFill>
              </a:endParaRPr>
            </a:p>
          </p:txBody>
        </p:sp>
        <p:sp>
          <p:nvSpPr>
            <p:cNvPr id="5" name="文本框 4"/>
            <p:cNvSpPr txBox="1"/>
            <p:nvPr/>
          </p:nvSpPr>
          <p:spPr>
            <a:xfrm>
              <a:off x="4839335" y="3578876"/>
              <a:ext cx="2964815" cy="44196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a:solidFill>
                    <a:schemeClr val="tx2"/>
                  </a:solidFill>
                  <a:latin typeface="+mj-ea"/>
                  <a:ea typeface="+mj-ea"/>
                </a:rPr>
                <a:t>Model Building</a:t>
              </a:r>
            </a:p>
          </p:txBody>
        </p:sp>
        <p:cxnSp>
          <p:nvCxnSpPr>
            <p:cNvPr id="6" name="直接连接符 5"/>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2982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40826" y="305745"/>
            <a:ext cx="2662883"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a:solidFill>
                  <a:schemeClr val="accent3"/>
                </a:solidFill>
                <a:sym typeface="+mn-ea"/>
              </a:rPr>
              <a:t>模型构建</a:t>
            </a:r>
            <a:endParaRPr lang="zh-CN" altLang="en-US" sz="3600" b="1">
              <a:solidFill>
                <a:schemeClr val="accent1"/>
              </a:solidFill>
            </a:endParaRPr>
          </a:p>
        </p:txBody>
      </p:sp>
      <p:sp>
        <p:nvSpPr>
          <p:cNvPr id="26" name="矩形 25"/>
          <p:cNvSpPr/>
          <p:nvPr/>
        </p:nvSpPr>
        <p:spPr>
          <a:xfrm>
            <a:off x="1840826" y="898787"/>
            <a:ext cx="2662883" cy="38608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solidFill>
                  <a:schemeClr val="tx2"/>
                </a:solidFill>
                <a:latin typeface="+mj-ea"/>
                <a:ea typeface="+mj-ea"/>
                <a:sym typeface="+mn-ea"/>
              </a:rPr>
              <a:t>Model Building</a:t>
            </a:r>
            <a:endParaRPr lang="en-US" altLang="zh-CN" sz="160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1273175" y="1796415"/>
            <a:ext cx="3798570" cy="2637790"/>
          </a:xfrm>
          <a:prstGeom prst="rect">
            <a:avLst/>
          </a:prstGeom>
        </p:spPr>
      </p:pic>
      <p:sp>
        <p:nvSpPr>
          <p:cNvPr id="4" name="文本框 3"/>
          <p:cNvSpPr txBox="1"/>
          <p:nvPr/>
        </p:nvSpPr>
        <p:spPr>
          <a:xfrm>
            <a:off x="6304915" y="491490"/>
            <a:ext cx="4991100" cy="2306955"/>
          </a:xfrm>
          <a:prstGeom prst="rect">
            <a:avLst/>
          </a:prstGeom>
          <a:noFill/>
        </p:spPr>
        <p:txBody>
          <a:bodyPr wrap="square" rtlCol="0">
            <a:spAutoFit/>
          </a:bodyPr>
          <a:lstStyle/>
          <a:p>
            <a:r>
              <a:rPr lang="zh-CN" altLang="en-US"/>
              <a:t>首先采用</a:t>
            </a:r>
            <a:r>
              <a:rPr lang="en-US" altLang="zh-CN"/>
              <a:t>ARIMA</a:t>
            </a:r>
            <a:r>
              <a:rPr lang="zh-CN" altLang="en-US"/>
              <a:t>预测模型</a:t>
            </a:r>
          </a:p>
          <a:p>
            <a:endParaRPr lang="zh-CN" altLang="en-US"/>
          </a:p>
          <a:p>
            <a:r>
              <a:rPr lang="zh-CN" altLang="en-US"/>
              <a:t>我们利用北京的数据经过一次次实验成功生成了北京</a:t>
            </a:r>
            <a:r>
              <a:rPr lang="en-US" altLang="zh-CN"/>
              <a:t>1980</a:t>
            </a:r>
            <a:r>
              <a:rPr lang="zh-CN" altLang="en-US"/>
              <a:t>年</a:t>
            </a:r>
            <a:r>
              <a:rPr lang="en-US" altLang="zh-CN"/>
              <a:t>-2019</a:t>
            </a:r>
            <a:r>
              <a:rPr lang="zh-CN" altLang="en-US"/>
              <a:t>年</a:t>
            </a:r>
            <a:r>
              <a:rPr lang="en-US" altLang="zh-CN"/>
              <a:t>6</a:t>
            </a:r>
            <a:r>
              <a:rPr lang="zh-CN" altLang="en-US"/>
              <a:t>月</a:t>
            </a:r>
            <a:r>
              <a:rPr lang="en-US" altLang="zh-CN"/>
              <a:t>28</a:t>
            </a:r>
            <a:r>
              <a:rPr lang="zh-CN" altLang="en-US"/>
              <a:t>日最高最低气温的时序图</a:t>
            </a:r>
          </a:p>
          <a:p>
            <a:endParaRPr lang="zh-CN" altLang="en-US"/>
          </a:p>
          <a:p>
            <a:r>
              <a:rPr lang="zh-CN" altLang="en-US"/>
              <a:t>经过再次研究，也成功生成了之后十年的气温预测图</a:t>
            </a:r>
          </a:p>
        </p:txBody>
      </p:sp>
      <p:pic>
        <p:nvPicPr>
          <p:cNvPr id="5" name="图片 4"/>
          <p:cNvPicPr>
            <a:picLocks noChangeAspect="1"/>
          </p:cNvPicPr>
          <p:nvPr/>
        </p:nvPicPr>
        <p:blipFill>
          <a:blip r:embed="rId4"/>
          <a:stretch>
            <a:fillRect/>
          </a:stretch>
        </p:blipFill>
        <p:spPr>
          <a:xfrm>
            <a:off x="5549900" y="2825115"/>
            <a:ext cx="4448175" cy="3475355"/>
          </a:xfrm>
          <a:prstGeom prst="rect">
            <a:avLst/>
          </a:prstGeom>
        </p:spPr>
      </p:pic>
      <p:sp>
        <p:nvSpPr>
          <p:cNvPr id="6" name="文本框 5"/>
          <p:cNvSpPr txBox="1"/>
          <p:nvPr/>
        </p:nvSpPr>
        <p:spPr>
          <a:xfrm>
            <a:off x="2700655" y="4530090"/>
            <a:ext cx="1976755" cy="368300"/>
          </a:xfrm>
          <a:prstGeom prst="rect">
            <a:avLst/>
          </a:prstGeom>
          <a:noFill/>
        </p:spPr>
        <p:txBody>
          <a:bodyPr wrap="square" rtlCol="0">
            <a:spAutoFit/>
          </a:bodyPr>
          <a:lstStyle/>
          <a:p>
            <a:r>
              <a:rPr lang="zh-CN" altLang="en-US"/>
              <a:t>时序图</a:t>
            </a:r>
          </a:p>
        </p:txBody>
      </p:sp>
      <p:sp>
        <p:nvSpPr>
          <p:cNvPr id="7" name="文本框 6"/>
          <p:cNvSpPr txBox="1"/>
          <p:nvPr/>
        </p:nvSpPr>
        <p:spPr>
          <a:xfrm>
            <a:off x="10135235" y="3806825"/>
            <a:ext cx="353695" cy="922020"/>
          </a:xfrm>
          <a:prstGeom prst="rect">
            <a:avLst/>
          </a:prstGeom>
          <a:noFill/>
        </p:spPr>
        <p:txBody>
          <a:bodyPr wrap="square" rtlCol="0">
            <a:spAutoFit/>
          </a:bodyPr>
          <a:lstStyle/>
          <a:p>
            <a:r>
              <a:rPr lang="zh-CN" altLang="en-US"/>
              <a:t>预测图</a:t>
            </a:r>
          </a:p>
        </p:txBody>
      </p:sp>
    </p:spTree>
    <p:extLst>
      <p:ext uri="{BB962C8B-B14F-4D97-AF65-F5344CB8AC3E}">
        <p14:creationId xmlns:p14="http://schemas.microsoft.com/office/powerpoint/2010/main" val="1271520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40826" y="305745"/>
            <a:ext cx="2662883"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a:solidFill>
                  <a:schemeClr val="accent3"/>
                </a:solidFill>
                <a:sym typeface="+mn-ea"/>
              </a:rPr>
              <a:t>模型构建</a:t>
            </a:r>
            <a:endParaRPr lang="zh-CN" altLang="en-US" sz="3600" b="1">
              <a:solidFill>
                <a:schemeClr val="accent1"/>
              </a:solidFill>
            </a:endParaRPr>
          </a:p>
        </p:txBody>
      </p:sp>
      <p:sp>
        <p:nvSpPr>
          <p:cNvPr id="17" name="矩形 16"/>
          <p:cNvSpPr/>
          <p:nvPr/>
        </p:nvSpPr>
        <p:spPr>
          <a:xfrm>
            <a:off x="1840826" y="880372"/>
            <a:ext cx="2662883" cy="38608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solidFill>
                  <a:schemeClr val="tx2"/>
                </a:solidFill>
                <a:latin typeface="+mj-ea"/>
                <a:ea typeface="+mj-ea"/>
                <a:sym typeface="+mn-ea"/>
              </a:rPr>
              <a:t>Model Building</a:t>
            </a:r>
            <a:endParaRPr lang="zh-CN" altLang="en-US" sz="1600">
              <a:solidFill>
                <a:schemeClr val="tx1">
                  <a:lumMod val="65000"/>
                  <a:lumOff val="35000"/>
                </a:schemeClr>
              </a:solidFill>
            </a:endParaRPr>
          </a:p>
        </p:txBody>
      </p:sp>
      <p:sp>
        <p:nvSpPr>
          <p:cNvPr id="3" name="文本框 2"/>
          <p:cNvSpPr txBox="1"/>
          <p:nvPr/>
        </p:nvSpPr>
        <p:spPr>
          <a:xfrm>
            <a:off x="5575935" y="1556385"/>
            <a:ext cx="5554980" cy="1198880"/>
          </a:xfrm>
          <a:prstGeom prst="rect">
            <a:avLst/>
          </a:prstGeom>
          <a:noFill/>
        </p:spPr>
        <p:txBody>
          <a:bodyPr wrap="square" rtlCol="0">
            <a:spAutoFit/>
          </a:bodyPr>
          <a:lstStyle/>
          <a:p>
            <a:r>
              <a:rPr lang="zh-CN" altLang="en-US"/>
              <a:t>由于</a:t>
            </a:r>
            <a:r>
              <a:rPr lang="en-US" altLang="zh-CN"/>
              <a:t>ARIMA</a:t>
            </a:r>
            <a:r>
              <a:rPr lang="zh-CN" altLang="en-US"/>
              <a:t>模型需要确定</a:t>
            </a:r>
            <a:r>
              <a:rPr lang="en-US" altLang="zh-CN"/>
              <a:t>p,q,d</a:t>
            </a:r>
            <a:r>
              <a:rPr lang="zh-CN" altLang="en-US"/>
              <a:t>参数的值，但参数无法确定取得最佳的值。</a:t>
            </a:r>
          </a:p>
          <a:p>
            <a:r>
              <a:rPr lang="zh-CN" altLang="en-US"/>
              <a:t>为了保证数据预测量准确，我们了解到一个新的模型</a:t>
            </a:r>
          </a:p>
          <a:p>
            <a:r>
              <a:rPr lang="en-US" altLang="zh-CN"/>
              <a:t>auto-ARIMA</a:t>
            </a:r>
            <a:r>
              <a:rPr lang="zh-CN" altLang="en-US"/>
              <a:t>模型</a:t>
            </a:r>
          </a:p>
        </p:txBody>
      </p:sp>
      <p:sp>
        <p:nvSpPr>
          <p:cNvPr id="4" name="文本框 3"/>
          <p:cNvSpPr txBox="1"/>
          <p:nvPr/>
        </p:nvSpPr>
        <p:spPr>
          <a:xfrm>
            <a:off x="5575935" y="3050540"/>
            <a:ext cx="5554980" cy="1753235"/>
          </a:xfrm>
          <a:prstGeom prst="rect">
            <a:avLst/>
          </a:prstGeom>
          <a:noFill/>
        </p:spPr>
        <p:txBody>
          <a:bodyPr wrap="square" rtlCol="0">
            <a:spAutoFit/>
          </a:bodyPr>
          <a:lstStyle/>
          <a:p>
            <a:r>
              <a:rPr lang="zh-CN" altLang="en-US"/>
              <a:t>在确定参数问题上，</a:t>
            </a:r>
            <a:r>
              <a:rPr lang="en-US" altLang="zh-CN"/>
              <a:t>auto-ARIMA</a:t>
            </a:r>
            <a:r>
              <a:rPr lang="zh-CN" altLang="en-US"/>
              <a:t>较好地解决了这一问题。</a:t>
            </a:r>
          </a:p>
          <a:p>
            <a:r>
              <a:rPr lang="zh-CN" altLang="en-US"/>
              <a:t>Auto ARIMA生成AIC和BIC值(正如你在代码中看到的那样)，以确定参数的最佳组合。AIC(赤池信息准则)和BIC(贝叶斯信息准则)值是用于比较模型的评估器。这些值越低，模型就越好。</a:t>
            </a:r>
          </a:p>
        </p:txBody>
      </p:sp>
      <p:pic>
        <p:nvPicPr>
          <p:cNvPr id="5" name="图片 4"/>
          <p:cNvPicPr>
            <a:picLocks noChangeAspect="1"/>
          </p:cNvPicPr>
          <p:nvPr/>
        </p:nvPicPr>
        <p:blipFill>
          <a:blip r:embed="rId3"/>
          <a:stretch>
            <a:fillRect/>
          </a:stretch>
        </p:blipFill>
        <p:spPr>
          <a:xfrm>
            <a:off x="334010" y="1737995"/>
            <a:ext cx="4792345" cy="3150235"/>
          </a:xfrm>
          <a:prstGeom prst="rect">
            <a:avLst/>
          </a:prstGeom>
        </p:spPr>
      </p:pic>
      <p:sp>
        <p:nvSpPr>
          <p:cNvPr id="6" name="文本框 5"/>
          <p:cNvSpPr txBox="1"/>
          <p:nvPr/>
        </p:nvSpPr>
        <p:spPr>
          <a:xfrm>
            <a:off x="1486535" y="5208905"/>
            <a:ext cx="2905125" cy="368300"/>
          </a:xfrm>
          <a:prstGeom prst="rect">
            <a:avLst/>
          </a:prstGeom>
          <a:noFill/>
        </p:spPr>
        <p:txBody>
          <a:bodyPr wrap="square" rtlCol="0">
            <a:spAutoFit/>
          </a:bodyPr>
          <a:lstStyle/>
          <a:p>
            <a:r>
              <a:rPr lang="en-US" altLang="zh-CN"/>
              <a:t>auto-ARIMA</a:t>
            </a:r>
            <a:r>
              <a:rPr lang="zh-CN" altLang="en-US"/>
              <a:t>生成的预测图</a:t>
            </a:r>
          </a:p>
        </p:txBody>
      </p:sp>
      <p:sp>
        <p:nvSpPr>
          <p:cNvPr id="7" name="文本框 6"/>
          <p:cNvSpPr txBox="1"/>
          <p:nvPr/>
        </p:nvSpPr>
        <p:spPr>
          <a:xfrm>
            <a:off x="5038725" y="628015"/>
            <a:ext cx="4152900" cy="368300"/>
          </a:xfrm>
          <a:prstGeom prst="rect">
            <a:avLst/>
          </a:prstGeom>
          <a:noFill/>
        </p:spPr>
        <p:txBody>
          <a:bodyPr wrap="square" rtlCol="0">
            <a:spAutoFit/>
          </a:bodyPr>
          <a:lstStyle/>
          <a:p>
            <a:r>
              <a:rPr lang="en-US" altLang="zh-CN"/>
              <a:t>ARIMA</a:t>
            </a:r>
            <a:r>
              <a:rPr lang="zh-CN" altLang="en-US"/>
              <a:t>和</a:t>
            </a:r>
            <a:r>
              <a:rPr lang="en-US" altLang="zh-CN"/>
              <a:t>auto-ARIMA</a:t>
            </a:r>
            <a:r>
              <a:rPr lang="zh-CN" altLang="en-US"/>
              <a:t>两个模型的对比</a:t>
            </a:r>
          </a:p>
        </p:txBody>
      </p:sp>
    </p:spTree>
    <p:extLst>
      <p:ext uri="{BB962C8B-B14F-4D97-AF65-F5344CB8AC3E}">
        <p14:creationId xmlns:p14="http://schemas.microsoft.com/office/powerpoint/2010/main" val="330445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881742" y="2392441"/>
            <a:ext cx="10575967" cy="2947696"/>
            <a:chOff x="881742" y="2392441"/>
            <a:chExt cx="10575967" cy="2947696"/>
          </a:xfrm>
        </p:grpSpPr>
        <p:sp>
          <p:nvSpPr>
            <p:cNvPr id="2" name="椭圆 10"/>
            <p:cNvSpPr>
              <a:spLocks noChangeArrowheads="1"/>
            </p:cNvSpPr>
            <p:nvPr/>
          </p:nvSpPr>
          <p:spPr bwMode="auto">
            <a:xfrm>
              <a:off x="881742" y="2552023"/>
              <a:ext cx="914400" cy="914400"/>
            </a:xfrm>
            <a:prstGeom prst="ellipse">
              <a:avLst/>
            </a:prstGeom>
            <a:solidFill>
              <a:schemeClr val="accent1"/>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 name="椭圆 11"/>
            <p:cNvSpPr>
              <a:spLocks noChangeArrowheads="1"/>
            </p:cNvSpPr>
            <p:nvPr/>
          </p:nvSpPr>
          <p:spPr bwMode="auto">
            <a:xfrm>
              <a:off x="2997880" y="4364948"/>
              <a:ext cx="914400" cy="914400"/>
            </a:xfrm>
            <a:prstGeom prst="ellipse">
              <a:avLst/>
            </a:prstGeom>
            <a:solidFill>
              <a:schemeClr val="accent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4" name="椭圆 12"/>
            <p:cNvSpPr>
              <a:spLocks noChangeArrowheads="1"/>
            </p:cNvSpPr>
            <p:nvPr/>
          </p:nvSpPr>
          <p:spPr bwMode="auto">
            <a:xfrm>
              <a:off x="5409292" y="2552023"/>
              <a:ext cx="914400" cy="914400"/>
            </a:xfrm>
            <a:prstGeom prst="ellipse">
              <a:avLst/>
            </a:prstGeom>
            <a:solidFill>
              <a:schemeClr val="accent1"/>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endParaRPr lang="zh-CN" altLang="en-US">
                <a:solidFill>
                  <a:srgbClr val="FFFFFF"/>
                </a:solidFill>
              </a:endParaRPr>
            </a:p>
          </p:txBody>
        </p:sp>
        <p:sp>
          <p:nvSpPr>
            <p:cNvPr id="5" name="椭圆 13"/>
            <p:cNvSpPr>
              <a:spLocks noChangeArrowheads="1"/>
            </p:cNvSpPr>
            <p:nvPr/>
          </p:nvSpPr>
          <p:spPr bwMode="auto">
            <a:xfrm>
              <a:off x="7479392" y="4364948"/>
              <a:ext cx="914400" cy="914400"/>
            </a:xfrm>
            <a:prstGeom prst="ellipse">
              <a:avLst/>
            </a:prstGeom>
            <a:solidFill>
              <a:schemeClr val="accent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endParaRPr lang="zh-CN" altLang="en-US" sz="1600">
                <a:solidFill>
                  <a:srgbClr val="FFFFFF"/>
                </a:solidFill>
              </a:endParaRPr>
            </a:p>
          </p:txBody>
        </p:sp>
        <p:cxnSp>
          <p:nvCxnSpPr>
            <p:cNvPr id="6" name="直接箭头连接符 14"/>
            <p:cNvCxnSpPr>
              <a:cxnSpLocks noChangeShapeType="1"/>
              <a:stCxn id="2" idx="5"/>
              <a:endCxn id="3" idx="1"/>
            </p:cNvCxnSpPr>
            <p:nvPr/>
          </p:nvCxnSpPr>
          <p:spPr bwMode="auto">
            <a:xfrm>
              <a:off x="1662792" y="3333073"/>
              <a:ext cx="1468438" cy="1165225"/>
            </a:xfrm>
            <a:prstGeom prst="straightConnector1">
              <a:avLst/>
            </a:prstGeom>
            <a:noFill/>
            <a:ln w="9525" cmpd="sng">
              <a:solidFill>
                <a:schemeClr val="bg1">
                  <a:lumMod val="75000"/>
                </a:schemeClr>
              </a:solidFill>
              <a:prstDash val="sysDash"/>
              <a:round/>
              <a:tailEnd type="triangle" w="med" len="med"/>
            </a:ln>
            <a:extLst>
              <a:ext uri="{909E8E84-426E-40DD-AFC4-6F175D3DCCD1}">
                <a14:hiddenFill xmlns:a14="http://schemas.microsoft.com/office/drawing/2010/main">
                  <a:noFill/>
                </a14:hiddenFill>
              </a:ext>
            </a:extLst>
          </p:spPr>
        </p:cxnSp>
        <p:cxnSp>
          <p:nvCxnSpPr>
            <p:cNvPr id="7" name="直接箭头连接符 15"/>
            <p:cNvCxnSpPr>
              <a:cxnSpLocks noChangeShapeType="1"/>
            </p:cNvCxnSpPr>
            <p:nvPr/>
          </p:nvCxnSpPr>
          <p:spPr bwMode="auto">
            <a:xfrm flipV="1">
              <a:off x="3726542" y="3333708"/>
              <a:ext cx="1765300" cy="1165225"/>
            </a:xfrm>
            <a:prstGeom prst="straightConnector1">
              <a:avLst/>
            </a:prstGeom>
            <a:noFill/>
            <a:ln w="9525" cmpd="sng">
              <a:solidFill>
                <a:schemeClr val="bg1">
                  <a:lumMod val="75000"/>
                </a:schemeClr>
              </a:solidFill>
              <a:prstDash val="sysDash"/>
              <a:round/>
              <a:tailEnd type="triangle" w="med" len="med"/>
            </a:ln>
            <a:extLst>
              <a:ext uri="{909E8E84-426E-40DD-AFC4-6F175D3DCCD1}">
                <a14:hiddenFill xmlns:a14="http://schemas.microsoft.com/office/drawing/2010/main">
                  <a:noFill/>
                </a14:hiddenFill>
              </a:ext>
            </a:extLst>
          </p:spPr>
        </p:cxnSp>
        <p:cxnSp>
          <p:nvCxnSpPr>
            <p:cNvPr id="8" name="直接箭头连接符 16"/>
            <p:cNvCxnSpPr>
              <a:cxnSpLocks noChangeShapeType="1"/>
              <a:stCxn id="4" idx="5"/>
              <a:endCxn id="5" idx="1"/>
            </p:cNvCxnSpPr>
            <p:nvPr/>
          </p:nvCxnSpPr>
          <p:spPr bwMode="auto">
            <a:xfrm>
              <a:off x="6189781" y="3332512"/>
              <a:ext cx="1423522" cy="1166347"/>
            </a:xfrm>
            <a:prstGeom prst="straightConnector1">
              <a:avLst/>
            </a:prstGeom>
            <a:noFill/>
            <a:ln w="9525" cmpd="sng">
              <a:solidFill>
                <a:schemeClr val="bg1">
                  <a:lumMod val="75000"/>
                </a:schemeClr>
              </a:solidFill>
              <a:prstDash val="sysDash"/>
              <a:round/>
              <a:tailEnd type="triangle" w="med" len="med"/>
            </a:ln>
            <a:extLst>
              <a:ext uri="{909E8E84-426E-40DD-AFC4-6F175D3DCCD1}">
                <a14:hiddenFill xmlns:a14="http://schemas.microsoft.com/office/drawing/2010/main">
                  <a:noFill/>
                </a14:hiddenFill>
              </a:ext>
            </a:extLst>
          </p:spPr>
        </p:cxnSp>
        <p:sp>
          <p:nvSpPr>
            <p:cNvPr id="9" name="椭圆 17"/>
            <p:cNvSpPr>
              <a:spLocks noChangeAspect="1" noChangeArrowheads="1"/>
            </p:cNvSpPr>
            <p:nvPr/>
          </p:nvSpPr>
          <p:spPr bwMode="auto">
            <a:xfrm>
              <a:off x="1489755" y="3209248"/>
              <a:ext cx="306387" cy="306387"/>
            </a:xfrm>
            <a:prstGeom prst="ellipse">
              <a:avLst/>
            </a:prstGeom>
            <a:solidFill>
              <a:schemeClr val="bg1"/>
            </a:solidFill>
            <a:ln w="19050">
              <a:solidFill>
                <a:schemeClr val="accent1"/>
              </a:solidFill>
              <a:round/>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a:solidFill>
                    <a:schemeClr val="accent1"/>
                  </a:solidFill>
                  <a:latin typeface="+mn-lt"/>
                </a:rPr>
                <a:t>1</a:t>
              </a:r>
              <a:endParaRPr lang="zh-CN" altLang="en-US">
                <a:solidFill>
                  <a:schemeClr val="accent1"/>
                </a:solidFill>
                <a:latin typeface="+mn-lt"/>
              </a:endParaRPr>
            </a:p>
          </p:txBody>
        </p:sp>
        <p:sp>
          <p:nvSpPr>
            <p:cNvPr id="10" name="椭圆 18"/>
            <p:cNvSpPr>
              <a:spLocks noChangeAspect="1" noChangeArrowheads="1"/>
            </p:cNvSpPr>
            <p:nvPr/>
          </p:nvSpPr>
          <p:spPr bwMode="auto">
            <a:xfrm>
              <a:off x="3624942" y="4364948"/>
              <a:ext cx="306388" cy="306387"/>
            </a:xfrm>
            <a:prstGeom prst="ellipse">
              <a:avLst/>
            </a:prstGeom>
            <a:solidFill>
              <a:schemeClr val="bg1"/>
            </a:solidFill>
            <a:ln w="19050">
              <a:solidFill>
                <a:schemeClr val="accent3"/>
              </a:solid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1600">
                  <a:solidFill>
                    <a:schemeClr val="accent3"/>
                  </a:solidFill>
                  <a:latin typeface="+mn-lt"/>
                </a:rPr>
                <a:t>2</a:t>
              </a:r>
              <a:endParaRPr lang="zh-CN" altLang="en-US" sz="1600">
                <a:solidFill>
                  <a:schemeClr val="accent3"/>
                </a:solidFill>
                <a:latin typeface="+mn-lt"/>
              </a:endParaRPr>
            </a:p>
          </p:txBody>
        </p:sp>
        <p:sp>
          <p:nvSpPr>
            <p:cNvPr id="11" name="椭圆 19"/>
            <p:cNvSpPr>
              <a:spLocks noChangeAspect="1" noChangeArrowheads="1"/>
            </p:cNvSpPr>
            <p:nvPr/>
          </p:nvSpPr>
          <p:spPr bwMode="auto">
            <a:xfrm>
              <a:off x="8198530" y="4858660"/>
              <a:ext cx="306387" cy="306388"/>
            </a:xfrm>
            <a:prstGeom prst="ellipse">
              <a:avLst/>
            </a:prstGeom>
            <a:solidFill>
              <a:schemeClr val="bg1"/>
            </a:solidFill>
            <a:ln w="19050">
              <a:solidFill>
                <a:schemeClr val="accent3"/>
              </a:solidFill>
              <a:round/>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sz="1600">
                  <a:solidFill>
                    <a:schemeClr val="accent3"/>
                  </a:solidFill>
                  <a:latin typeface="+mn-lt"/>
                </a:rPr>
                <a:t>4</a:t>
              </a:r>
              <a:endParaRPr lang="zh-CN" altLang="en-US" sz="1600">
                <a:solidFill>
                  <a:schemeClr val="accent3"/>
                </a:solidFill>
                <a:latin typeface="+mn-lt"/>
              </a:endParaRPr>
            </a:p>
          </p:txBody>
        </p:sp>
        <p:sp>
          <p:nvSpPr>
            <p:cNvPr id="20" name="Freeform 5"/>
            <p:cNvSpPr>
              <a:spLocks noChangeAspect="1" noEditPoints="1"/>
            </p:cNvSpPr>
            <p:nvPr/>
          </p:nvSpPr>
          <p:spPr bwMode="auto">
            <a:xfrm>
              <a:off x="1069067" y="2752048"/>
              <a:ext cx="539750" cy="514350"/>
            </a:xfrm>
            <a:custGeom>
              <a:avLst/>
              <a:gdLst>
                <a:gd name="T0" fmla="*/ 1460 w 2389"/>
                <a:gd name="T1" fmla="*/ 2175 h 2272"/>
                <a:gd name="T2" fmla="*/ 1456 w 2389"/>
                <a:gd name="T3" fmla="*/ 2038 h 2272"/>
                <a:gd name="T4" fmla="*/ 1920 w 2389"/>
                <a:gd name="T5" fmla="*/ 1771 h 2272"/>
                <a:gd name="T6" fmla="*/ 1838 w 2389"/>
                <a:gd name="T7" fmla="*/ 1553 h 2272"/>
                <a:gd name="T8" fmla="*/ 1851 w 2389"/>
                <a:gd name="T9" fmla="*/ 1288 h 2272"/>
                <a:gd name="T10" fmla="*/ 1474 w 2389"/>
                <a:gd name="T11" fmla="*/ 972 h 2272"/>
                <a:gd name="T12" fmla="*/ 1810 w 2389"/>
                <a:gd name="T13" fmla="*/ 504 h 2272"/>
                <a:gd name="T14" fmla="*/ 1349 w 2389"/>
                <a:gd name="T15" fmla="*/ 137 h 2272"/>
                <a:gd name="T16" fmla="*/ 1436 w 2389"/>
                <a:gd name="T17" fmla="*/ 441 h 2272"/>
                <a:gd name="T18" fmla="*/ 1308 w 2389"/>
                <a:gd name="T19" fmla="*/ 749 h 2272"/>
                <a:gd name="T20" fmla="*/ 918 w 2389"/>
                <a:gd name="T21" fmla="*/ 721 h 2272"/>
                <a:gd name="T22" fmla="*/ 1019 w 2389"/>
                <a:gd name="T23" fmla="*/ 962 h 2272"/>
                <a:gd name="T24" fmla="*/ 1275 w 2389"/>
                <a:gd name="T25" fmla="*/ 1292 h 2272"/>
                <a:gd name="T26" fmla="*/ 854 w 2389"/>
                <a:gd name="T27" fmla="*/ 1363 h 2272"/>
                <a:gd name="T28" fmla="*/ 581 w 2389"/>
                <a:gd name="T29" fmla="*/ 1007 h 2272"/>
                <a:gd name="T30" fmla="*/ 336 w 2389"/>
                <a:gd name="T31" fmla="*/ 1094 h 2272"/>
                <a:gd name="T32" fmla="*/ 342 w 2389"/>
                <a:gd name="T33" fmla="*/ 1239 h 2272"/>
                <a:gd name="T34" fmla="*/ 201 w 2389"/>
                <a:gd name="T35" fmla="*/ 1094 h 2272"/>
                <a:gd name="T36" fmla="*/ 2389 w 2389"/>
                <a:gd name="T37" fmla="*/ 1094 h 2272"/>
                <a:gd name="T38" fmla="*/ 1301 w 2389"/>
                <a:gd name="T39" fmla="*/ 1535 h 2272"/>
                <a:gd name="T40" fmla="*/ 1478 w 2389"/>
                <a:gd name="T41" fmla="*/ 1399 h 2272"/>
                <a:gd name="T42" fmla="*/ 966 w 2389"/>
                <a:gd name="T43" fmla="*/ 1516 h 2272"/>
                <a:gd name="T44" fmla="*/ 236 w 2389"/>
                <a:gd name="T45" fmla="*/ 1389 h 2272"/>
                <a:gd name="T46" fmla="*/ 207 w 2389"/>
                <a:gd name="T47" fmla="*/ 1482 h 2272"/>
                <a:gd name="T48" fmla="*/ 322 w 2389"/>
                <a:gd name="T49" fmla="*/ 1831 h 2272"/>
                <a:gd name="T50" fmla="*/ 52 w 2389"/>
                <a:gd name="T51" fmla="*/ 1732 h 2272"/>
                <a:gd name="T52" fmla="*/ 13 w 2389"/>
                <a:gd name="T53" fmla="*/ 1802 h 2272"/>
                <a:gd name="T54" fmla="*/ 111 w 2389"/>
                <a:gd name="T55" fmla="*/ 1975 h 2272"/>
                <a:gd name="T56" fmla="*/ 179 w 2389"/>
                <a:gd name="T57" fmla="*/ 2119 h 2272"/>
                <a:gd name="T58" fmla="*/ 1568 w 2389"/>
                <a:gd name="T59" fmla="*/ 1413 h 2272"/>
                <a:gd name="T60" fmla="*/ 1288 w 2389"/>
                <a:gd name="T61" fmla="*/ 1867 h 2272"/>
                <a:gd name="T62" fmla="*/ 1345 w 2389"/>
                <a:gd name="T63" fmla="*/ 2114 h 2272"/>
                <a:gd name="T64" fmla="*/ 1240 w 2389"/>
                <a:gd name="T65" fmla="*/ 2264 h 2272"/>
                <a:gd name="T66" fmla="*/ 974 w 2389"/>
                <a:gd name="T67" fmla="*/ 2010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9" h="2272">
                  <a:moveTo>
                    <a:pt x="2389" y="1094"/>
                  </a:moveTo>
                  <a:cubicBezTo>
                    <a:pt x="2389" y="1641"/>
                    <a:pt x="1985" y="2095"/>
                    <a:pt x="1460" y="2175"/>
                  </a:cubicBezTo>
                  <a:cubicBezTo>
                    <a:pt x="1465" y="2151"/>
                    <a:pt x="1466" y="2126"/>
                    <a:pt x="1463" y="2100"/>
                  </a:cubicBezTo>
                  <a:cubicBezTo>
                    <a:pt x="1463" y="2100"/>
                    <a:pt x="1460" y="2074"/>
                    <a:pt x="1456" y="2038"/>
                  </a:cubicBezTo>
                  <a:cubicBezTo>
                    <a:pt x="1642" y="2007"/>
                    <a:pt x="1810" y="1921"/>
                    <a:pt x="1944" y="1798"/>
                  </a:cubicBezTo>
                  <a:cubicBezTo>
                    <a:pt x="1936" y="1792"/>
                    <a:pt x="1928" y="1783"/>
                    <a:pt x="1920" y="1771"/>
                  </a:cubicBezTo>
                  <a:cubicBezTo>
                    <a:pt x="1884" y="1720"/>
                    <a:pt x="1931" y="1669"/>
                    <a:pt x="1931" y="1623"/>
                  </a:cubicBezTo>
                  <a:cubicBezTo>
                    <a:pt x="1931" y="1579"/>
                    <a:pt x="1841" y="1583"/>
                    <a:pt x="1838" y="1553"/>
                  </a:cubicBezTo>
                  <a:cubicBezTo>
                    <a:pt x="1827" y="1452"/>
                    <a:pt x="1901" y="1450"/>
                    <a:pt x="1940" y="1411"/>
                  </a:cubicBezTo>
                  <a:cubicBezTo>
                    <a:pt x="1979" y="1372"/>
                    <a:pt x="1901" y="1282"/>
                    <a:pt x="1851" y="1288"/>
                  </a:cubicBezTo>
                  <a:cubicBezTo>
                    <a:pt x="1800" y="1294"/>
                    <a:pt x="1657" y="1265"/>
                    <a:pt x="1670" y="1155"/>
                  </a:cubicBezTo>
                  <a:cubicBezTo>
                    <a:pt x="1686" y="1022"/>
                    <a:pt x="1500" y="1034"/>
                    <a:pt x="1474" y="972"/>
                  </a:cubicBezTo>
                  <a:cubicBezTo>
                    <a:pt x="1435" y="881"/>
                    <a:pt x="1499" y="770"/>
                    <a:pt x="1583" y="745"/>
                  </a:cubicBezTo>
                  <a:cubicBezTo>
                    <a:pt x="1702" y="709"/>
                    <a:pt x="1820" y="612"/>
                    <a:pt x="1810" y="504"/>
                  </a:cubicBezTo>
                  <a:cubicBezTo>
                    <a:pt x="1800" y="381"/>
                    <a:pt x="1745" y="271"/>
                    <a:pt x="1653" y="205"/>
                  </a:cubicBezTo>
                  <a:cubicBezTo>
                    <a:pt x="1558" y="167"/>
                    <a:pt x="1456" y="143"/>
                    <a:pt x="1349" y="137"/>
                  </a:cubicBezTo>
                  <a:cubicBezTo>
                    <a:pt x="1253" y="141"/>
                    <a:pt x="1169" y="162"/>
                    <a:pt x="1173" y="206"/>
                  </a:cubicBezTo>
                  <a:cubicBezTo>
                    <a:pt x="1182" y="313"/>
                    <a:pt x="1487" y="341"/>
                    <a:pt x="1436" y="441"/>
                  </a:cubicBezTo>
                  <a:cubicBezTo>
                    <a:pt x="1410" y="493"/>
                    <a:pt x="1209" y="567"/>
                    <a:pt x="1247" y="645"/>
                  </a:cubicBezTo>
                  <a:cubicBezTo>
                    <a:pt x="1271" y="696"/>
                    <a:pt x="1331" y="652"/>
                    <a:pt x="1308" y="749"/>
                  </a:cubicBezTo>
                  <a:cubicBezTo>
                    <a:pt x="1298" y="794"/>
                    <a:pt x="1259" y="878"/>
                    <a:pt x="1199" y="884"/>
                  </a:cubicBezTo>
                  <a:cubicBezTo>
                    <a:pt x="1137" y="889"/>
                    <a:pt x="1086" y="726"/>
                    <a:pt x="918" y="721"/>
                  </a:cubicBezTo>
                  <a:cubicBezTo>
                    <a:pt x="839" y="718"/>
                    <a:pt x="727" y="844"/>
                    <a:pt x="822" y="934"/>
                  </a:cubicBezTo>
                  <a:cubicBezTo>
                    <a:pt x="879" y="988"/>
                    <a:pt x="987" y="869"/>
                    <a:pt x="1019" y="962"/>
                  </a:cubicBezTo>
                  <a:cubicBezTo>
                    <a:pt x="1041" y="1028"/>
                    <a:pt x="1016" y="1166"/>
                    <a:pt x="1121" y="1224"/>
                  </a:cubicBezTo>
                  <a:cubicBezTo>
                    <a:pt x="1159" y="1245"/>
                    <a:pt x="1217" y="1263"/>
                    <a:pt x="1275" y="1292"/>
                  </a:cubicBezTo>
                  <a:cubicBezTo>
                    <a:pt x="1189" y="1310"/>
                    <a:pt x="1084" y="1343"/>
                    <a:pt x="959" y="1391"/>
                  </a:cubicBezTo>
                  <a:cubicBezTo>
                    <a:pt x="854" y="1363"/>
                    <a:pt x="854" y="1363"/>
                    <a:pt x="854" y="1363"/>
                  </a:cubicBezTo>
                  <a:cubicBezTo>
                    <a:pt x="898" y="1326"/>
                    <a:pt x="969" y="1301"/>
                    <a:pt x="952" y="1221"/>
                  </a:cubicBezTo>
                  <a:cubicBezTo>
                    <a:pt x="925" y="1103"/>
                    <a:pt x="721" y="1148"/>
                    <a:pt x="581" y="1007"/>
                  </a:cubicBezTo>
                  <a:cubicBezTo>
                    <a:pt x="538" y="964"/>
                    <a:pt x="446" y="821"/>
                    <a:pt x="446" y="649"/>
                  </a:cubicBezTo>
                  <a:cubicBezTo>
                    <a:pt x="376" y="782"/>
                    <a:pt x="336" y="933"/>
                    <a:pt x="336" y="1094"/>
                  </a:cubicBezTo>
                  <a:cubicBezTo>
                    <a:pt x="336" y="1143"/>
                    <a:pt x="340" y="1192"/>
                    <a:pt x="347" y="1239"/>
                  </a:cubicBezTo>
                  <a:cubicBezTo>
                    <a:pt x="345" y="1239"/>
                    <a:pt x="344" y="1239"/>
                    <a:pt x="342" y="1239"/>
                  </a:cubicBezTo>
                  <a:cubicBezTo>
                    <a:pt x="298" y="1239"/>
                    <a:pt x="255" y="1248"/>
                    <a:pt x="214" y="1266"/>
                  </a:cubicBezTo>
                  <a:cubicBezTo>
                    <a:pt x="205" y="1210"/>
                    <a:pt x="201" y="1152"/>
                    <a:pt x="201" y="1094"/>
                  </a:cubicBezTo>
                  <a:cubicBezTo>
                    <a:pt x="201" y="491"/>
                    <a:pt x="691" y="0"/>
                    <a:pt x="1295" y="0"/>
                  </a:cubicBezTo>
                  <a:cubicBezTo>
                    <a:pt x="1898" y="0"/>
                    <a:pt x="2389" y="491"/>
                    <a:pt x="2389" y="1094"/>
                  </a:cubicBezTo>
                  <a:close/>
                  <a:moveTo>
                    <a:pt x="1568" y="1413"/>
                  </a:moveTo>
                  <a:cubicBezTo>
                    <a:pt x="1301" y="1535"/>
                    <a:pt x="1301" y="1535"/>
                    <a:pt x="1301" y="1535"/>
                  </a:cubicBezTo>
                  <a:cubicBezTo>
                    <a:pt x="1305" y="1477"/>
                    <a:pt x="1305" y="1477"/>
                    <a:pt x="1305" y="1477"/>
                  </a:cubicBezTo>
                  <a:cubicBezTo>
                    <a:pt x="1478" y="1399"/>
                    <a:pt x="1478" y="1399"/>
                    <a:pt x="1478" y="1399"/>
                  </a:cubicBezTo>
                  <a:cubicBezTo>
                    <a:pt x="1453" y="1397"/>
                    <a:pt x="1428" y="1397"/>
                    <a:pt x="1402" y="1397"/>
                  </a:cubicBezTo>
                  <a:cubicBezTo>
                    <a:pt x="1307" y="1397"/>
                    <a:pt x="1145" y="1445"/>
                    <a:pt x="966" y="1516"/>
                  </a:cubicBezTo>
                  <a:cubicBezTo>
                    <a:pt x="393" y="1365"/>
                    <a:pt x="393" y="1365"/>
                    <a:pt x="393" y="1365"/>
                  </a:cubicBezTo>
                  <a:cubicBezTo>
                    <a:pt x="340" y="1351"/>
                    <a:pt x="283" y="1359"/>
                    <a:pt x="236" y="1389"/>
                  </a:cubicBezTo>
                  <a:cubicBezTo>
                    <a:pt x="208" y="1407"/>
                    <a:pt x="208" y="1407"/>
                    <a:pt x="208" y="1407"/>
                  </a:cubicBezTo>
                  <a:cubicBezTo>
                    <a:pt x="180" y="1424"/>
                    <a:pt x="180" y="1464"/>
                    <a:pt x="207" y="1482"/>
                  </a:cubicBezTo>
                  <a:cubicBezTo>
                    <a:pt x="551" y="1705"/>
                    <a:pt x="551" y="1705"/>
                    <a:pt x="551" y="1705"/>
                  </a:cubicBezTo>
                  <a:cubicBezTo>
                    <a:pt x="469" y="1747"/>
                    <a:pt x="391" y="1790"/>
                    <a:pt x="322" y="1831"/>
                  </a:cubicBezTo>
                  <a:cubicBezTo>
                    <a:pt x="145" y="1737"/>
                    <a:pt x="145" y="1737"/>
                    <a:pt x="145" y="1737"/>
                  </a:cubicBezTo>
                  <a:cubicBezTo>
                    <a:pt x="117" y="1722"/>
                    <a:pt x="82" y="1720"/>
                    <a:pt x="52" y="1732"/>
                  </a:cubicBezTo>
                  <a:cubicBezTo>
                    <a:pt x="35" y="1739"/>
                    <a:pt x="35" y="1739"/>
                    <a:pt x="35" y="1739"/>
                  </a:cubicBezTo>
                  <a:cubicBezTo>
                    <a:pt x="10" y="1749"/>
                    <a:pt x="0" y="1779"/>
                    <a:pt x="13" y="1802"/>
                  </a:cubicBezTo>
                  <a:cubicBezTo>
                    <a:pt x="111" y="1975"/>
                    <a:pt x="111" y="1975"/>
                    <a:pt x="111" y="1975"/>
                  </a:cubicBezTo>
                  <a:cubicBezTo>
                    <a:pt x="111" y="1975"/>
                    <a:pt x="111" y="1975"/>
                    <a:pt x="111" y="1975"/>
                  </a:cubicBezTo>
                  <a:cubicBezTo>
                    <a:pt x="74" y="2007"/>
                    <a:pt x="53" y="2033"/>
                    <a:pt x="53" y="2051"/>
                  </a:cubicBezTo>
                  <a:cubicBezTo>
                    <a:pt x="53" y="2105"/>
                    <a:pt x="120" y="2119"/>
                    <a:pt x="179" y="2119"/>
                  </a:cubicBezTo>
                  <a:cubicBezTo>
                    <a:pt x="284" y="2119"/>
                    <a:pt x="1671" y="1801"/>
                    <a:pt x="1671" y="1513"/>
                  </a:cubicBezTo>
                  <a:cubicBezTo>
                    <a:pt x="1671" y="1456"/>
                    <a:pt x="1632" y="1428"/>
                    <a:pt x="1568" y="1413"/>
                  </a:cubicBezTo>
                  <a:close/>
                  <a:moveTo>
                    <a:pt x="983" y="1975"/>
                  </a:moveTo>
                  <a:cubicBezTo>
                    <a:pt x="1288" y="1867"/>
                    <a:pt x="1288" y="1867"/>
                    <a:pt x="1288" y="1867"/>
                  </a:cubicBezTo>
                  <a:cubicBezTo>
                    <a:pt x="1302" y="1862"/>
                    <a:pt x="1316" y="1871"/>
                    <a:pt x="1318" y="1885"/>
                  </a:cubicBezTo>
                  <a:cubicBezTo>
                    <a:pt x="1345" y="2114"/>
                    <a:pt x="1345" y="2114"/>
                    <a:pt x="1345" y="2114"/>
                  </a:cubicBezTo>
                  <a:cubicBezTo>
                    <a:pt x="1351" y="2171"/>
                    <a:pt x="1320" y="2226"/>
                    <a:pt x="1268" y="2251"/>
                  </a:cubicBezTo>
                  <a:cubicBezTo>
                    <a:pt x="1240" y="2264"/>
                    <a:pt x="1240" y="2264"/>
                    <a:pt x="1240" y="2264"/>
                  </a:cubicBezTo>
                  <a:cubicBezTo>
                    <a:pt x="1222" y="2272"/>
                    <a:pt x="1201" y="2268"/>
                    <a:pt x="1188" y="2253"/>
                  </a:cubicBezTo>
                  <a:cubicBezTo>
                    <a:pt x="974" y="2010"/>
                    <a:pt x="974" y="2010"/>
                    <a:pt x="974" y="2010"/>
                  </a:cubicBezTo>
                  <a:cubicBezTo>
                    <a:pt x="963" y="1998"/>
                    <a:pt x="968" y="1980"/>
                    <a:pt x="983" y="197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2"/>
            <p:cNvSpPr>
              <a:spLocks noChangeAspect="1" noEditPoints="1"/>
            </p:cNvSpPr>
            <p:nvPr/>
          </p:nvSpPr>
          <p:spPr bwMode="auto">
            <a:xfrm>
              <a:off x="3186792" y="4561798"/>
              <a:ext cx="539750" cy="520700"/>
            </a:xfrm>
            <a:custGeom>
              <a:avLst/>
              <a:gdLst>
                <a:gd name="T0" fmla="*/ 220 w 340"/>
                <a:gd name="T1" fmla="*/ 272 h 328"/>
                <a:gd name="T2" fmla="*/ 220 w 340"/>
                <a:gd name="T3" fmla="*/ 150 h 328"/>
                <a:gd name="T4" fmla="*/ 291 w 340"/>
                <a:gd name="T5" fmla="*/ 139 h 328"/>
                <a:gd name="T6" fmla="*/ 163 w 340"/>
                <a:gd name="T7" fmla="*/ 32 h 328"/>
                <a:gd name="T8" fmla="*/ 32 w 340"/>
                <a:gd name="T9" fmla="*/ 163 h 328"/>
                <a:gd name="T10" fmla="*/ 163 w 340"/>
                <a:gd name="T11" fmla="*/ 294 h 328"/>
                <a:gd name="T12" fmla="*/ 184 w 340"/>
                <a:gd name="T13" fmla="*/ 292 h 328"/>
                <a:gd name="T14" fmla="*/ 210 w 340"/>
                <a:gd name="T15" fmla="*/ 273 h 328"/>
                <a:gd name="T16" fmla="*/ 220 w 340"/>
                <a:gd name="T17" fmla="*/ 272 h 328"/>
                <a:gd name="T18" fmla="*/ 187 w 340"/>
                <a:gd name="T19" fmla="*/ 43 h 328"/>
                <a:gd name="T20" fmla="*/ 173 w 340"/>
                <a:gd name="T21" fmla="*/ 104 h 328"/>
                <a:gd name="T22" fmla="*/ 159 w 340"/>
                <a:gd name="T23" fmla="*/ 104 h 328"/>
                <a:gd name="T24" fmla="*/ 149 w 340"/>
                <a:gd name="T25" fmla="*/ 43 h 328"/>
                <a:gd name="T26" fmla="*/ 187 w 340"/>
                <a:gd name="T27" fmla="*/ 43 h 328"/>
                <a:gd name="T28" fmla="*/ 163 w 340"/>
                <a:gd name="T29" fmla="*/ 212 h 328"/>
                <a:gd name="T30" fmla="*/ 114 w 340"/>
                <a:gd name="T31" fmla="*/ 163 h 328"/>
                <a:gd name="T32" fmla="*/ 163 w 340"/>
                <a:gd name="T33" fmla="*/ 114 h 328"/>
                <a:gd name="T34" fmla="*/ 212 w 340"/>
                <a:gd name="T35" fmla="*/ 163 h 328"/>
                <a:gd name="T36" fmla="*/ 163 w 340"/>
                <a:gd name="T37" fmla="*/ 212 h 328"/>
                <a:gd name="T38" fmla="*/ 163 w 340"/>
                <a:gd name="T39" fmla="*/ 126 h 328"/>
                <a:gd name="T40" fmla="*/ 126 w 340"/>
                <a:gd name="T41" fmla="*/ 163 h 328"/>
                <a:gd name="T42" fmla="*/ 163 w 340"/>
                <a:gd name="T43" fmla="*/ 200 h 328"/>
                <a:gd name="T44" fmla="*/ 200 w 340"/>
                <a:gd name="T45" fmla="*/ 163 h 328"/>
                <a:gd name="T46" fmla="*/ 163 w 340"/>
                <a:gd name="T47" fmla="*/ 126 h 328"/>
                <a:gd name="T48" fmla="*/ 163 w 340"/>
                <a:gd name="T49" fmla="*/ 189 h 328"/>
                <a:gd name="T50" fmla="*/ 137 w 340"/>
                <a:gd name="T51" fmla="*/ 163 h 328"/>
                <a:gd name="T52" fmla="*/ 163 w 340"/>
                <a:gd name="T53" fmla="*/ 137 h 328"/>
                <a:gd name="T54" fmla="*/ 189 w 340"/>
                <a:gd name="T55" fmla="*/ 163 h 328"/>
                <a:gd name="T56" fmla="*/ 163 w 340"/>
                <a:gd name="T57" fmla="*/ 189 h 328"/>
                <a:gd name="T58" fmla="*/ 180 w 340"/>
                <a:gd name="T59" fmla="*/ 315 h 328"/>
                <a:gd name="T60" fmla="*/ 184 w 340"/>
                <a:gd name="T61" fmla="*/ 324 h 328"/>
                <a:gd name="T62" fmla="*/ 163 w 340"/>
                <a:gd name="T63" fmla="*/ 326 h 328"/>
                <a:gd name="T64" fmla="*/ 0 w 340"/>
                <a:gd name="T65" fmla="*/ 163 h 328"/>
                <a:gd name="T66" fmla="*/ 163 w 340"/>
                <a:gd name="T67" fmla="*/ 0 h 328"/>
                <a:gd name="T68" fmla="*/ 323 w 340"/>
                <a:gd name="T69" fmla="*/ 134 h 328"/>
                <a:gd name="T70" fmla="*/ 307 w 340"/>
                <a:gd name="T71" fmla="*/ 136 h 328"/>
                <a:gd name="T72" fmla="*/ 163 w 340"/>
                <a:gd name="T73" fmla="*/ 16 h 328"/>
                <a:gd name="T74" fmla="*/ 16 w 340"/>
                <a:gd name="T75" fmla="*/ 163 h 328"/>
                <a:gd name="T76" fmla="*/ 163 w 340"/>
                <a:gd name="T77" fmla="*/ 310 h 328"/>
                <a:gd name="T78" fmla="*/ 179 w 340"/>
                <a:gd name="T79" fmla="*/ 309 h 328"/>
                <a:gd name="T80" fmla="*/ 180 w 340"/>
                <a:gd name="T81" fmla="*/ 315 h 328"/>
                <a:gd name="T82" fmla="*/ 340 w 340"/>
                <a:gd name="T83" fmla="*/ 142 h 328"/>
                <a:gd name="T84" fmla="*/ 340 w 340"/>
                <a:gd name="T85" fmla="*/ 283 h 328"/>
                <a:gd name="T86" fmla="*/ 317 w 340"/>
                <a:gd name="T87" fmla="*/ 308 h 328"/>
                <a:gd name="T88" fmla="*/ 285 w 340"/>
                <a:gd name="T89" fmla="*/ 294 h 328"/>
                <a:gd name="T90" fmla="*/ 307 w 340"/>
                <a:gd name="T91" fmla="*/ 266 h 328"/>
                <a:gd name="T92" fmla="*/ 326 w 340"/>
                <a:gd name="T93" fmla="*/ 267 h 328"/>
                <a:gd name="T94" fmla="*/ 326 w 340"/>
                <a:gd name="T95" fmla="*/ 182 h 328"/>
                <a:gd name="T96" fmla="*/ 250 w 340"/>
                <a:gd name="T97" fmla="*/ 196 h 328"/>
                <a:gd name="T98" fmla="*/ 249 w 340"/>
                <a:gd name="T99" fmla="*/ 302 h 328"/>
                <a:gd name="T100" fmla="*/ 249 w 340"/>
                <a:gd name="T101" fmla="*/ 302 h 328"/>
                <a:gd name="T102" fmla="*/ 227 w 340"/>
                <a:gd name="T103" fmla="*/ 325 h 328"/>
                <a:gd name="T104" fmla="*/ 195 w 340"/>
                <a:gd name="T105" fmla="*/ 311 h 328"/>
                <a:gd name="T106" fmla="*/ 217 w 340"/>
                <a:gd name="T107" fmla="*/ 284 h 328"/>
                <a:gd name="T108" fmla="*/ 235 w 340"/>
                <a:gd name="T109" fmla="*/ 284 h 328"/>
                <a:gd name="T110" fmla="*/ 235 w 340"/>
                <a:gd name="T111" fmla="*/ 159 h 328"/>
                <a:gd name="T112" fmla="*/ 340 w 340"/>
                <a:gd name="T113" fmla="*/ 14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0" h="328">
                  <a:moveTo>
                    <a:pt x="220" y="272"/>
                  </a:moveTo>
                  <a:cubicBezTo>
                    <a:pt x="220" y="150"/>
                    <a:pt x="220" y="150"/>
                    <a:pt x="220" y="150"/>
                  </a:cubicBezTo>
                  <a:cubicBezTo>
                    <a:pt x="291" y="139"/>
                    <a:pt x="291" y="139"/>
                    <a:pt x="291" y="139"/>
                  </a:cubicBezTo>
                  <a:cubicBezTo>
                    <a:pt x="280" y="78"/>
                    <a:pt x="227" y="32"/>
                    <a:pt x="163" y="32"/>
                  </a:cubicBezTo>
                  <a:cubicBezTo>
                    <a:pt x="91" y="32"/>
                    <a:pt x="32" y="91"/>
                    <a:pt x="32" y="163"/>
                  </a:cubicBezTo>
                  <a:cubicBezTo>
                    <a:pt x="32" y="235"/>
                    <a:pt x="91" y="294"/>
                    <a:pt x="163" y="294"/>
                  </a:cubicBezTo>
                  <a:cubicBezTo>
                    <a:pt x="170" y="294"/>
                    <a:pt x="177" y="293"/>
                    <a:pt x="184" y="292"/>
                  </a:cubicBezTo>
                  <a:cubicBezTo>
                    <a:pt x="189" y="283"/>
                    <a:pt x="198" y="276"/>
                    <a:pt x="210" y="273"/>
                  </a:cubicBezTo>
                  <a:cubicBezTo>
                    <a:pt x="213" y="273"/>
                    <a:pt x="217" y="272"/>
                    <a:pt x="220" y="272"/>
                  </a:cubicBezTo>
                  <a:close/>
                  <a:moveTo>
                    <a:pt x="187" y="43"/>
                  </a:moveTo>
                  <a:cubicBezTo>
                    <a:pt x="173" y="104"/>
                    <a:pt x="173" y="104"/>
                    <a:pt x="173" y="104"/>
                  </a:cubicBezTo>
                  <a:cubicBezTo>
                    <a:pt x="159" y="104"/>
                    <a:pt x="159" y="104"/>
                    <a:pt x="159" y="104"/>
                  </a:cubicBezTo>
                  <a:cubicBezTo>
                    <a:pt x="149" y="43"/>
                    <a:pt x="149" y="43"/>
                    <a:pt x="149" y="43"/>
                  </a:cubicBezTo>
                  <a:cubicBezTo>
                    <a:pt x="164" y="36"/>
                    <a:pt x="187" y="43"/>
                    <a:pt x="187" y="43"/>
                  </a:cubicBezTo>
                  <a:close/>
                  <a:moveTo>
                    <a:pt x="163" y="212"/>
                  </a:moveTo>
                  <a:cubicBezTo>
                    <a:pt x="136" y="212"/>
                    <a:pt x="114" y="190"/>
                    <a:pt x="114" y="163"/>
                  </a:cubicBezTo>
                  <a:cubicBezTo>
                    <a:pt x="114" y="136"/>
                    <a:pt x="136" y="114"/>
                    <a:pt x="163" y="114"/>
                  </a:cubicBezTo>
                  <a:cubicBezTo>
                    <a:pt x="190" y="114"/>
                    <a:pt x="212" y="136"/>
                    <a:pt x="212" y="163"/>
                  </a:cubicBezTo>
                  <a:cubicBezTo>
                    <a:pt x="212" y="190"/>
                    <a:pt x="190" y="212"/>
                    <a:pt x="163" y="212"/>
                  </a:cubicBezTo>
                  <a:close/>
                  <a:moveTo>
                    <a:pt x="163" y="126"/>
                  </a:moveTo>
                  <a:cubicBezTo>
                    <a:pt x="143" y="126"/>
                    <a:pt x="126" y="143"/>
                    <a:pt x="126" y="163"/>
                  </a:cubicBezTo>
                  <a:cubicBezTo>
                    <a:pt x="126" y="183"/>
                    <a:pt x="143" y="200"/>
                    <a:pt x="163" y="200"/>
                  </a:cubicBezTo>
                  <a:cubicBezTo>
                    <a:pt x="183" y="200"/>
                    <a:pt x="200" y="183"/>
                    <a:pt x="200" y="163"/>
                  </a:cubicBezTo>
                  <a:cubicBezTo>
                    <a:pt x="200" y="143"/>
                    <a:pt x="183" y="126"/>
                    <a:pt x="163" y="126"/>
                  </a:cubicBezTo>
                  <a:close/>
                  <a:moveTo>
                    <a:pt x="163" y="189"/>
                  </a:moveTo>
                  <a:cubicBezTo>
                    <a:pt x="148" y="189"/>
                    <a:pt x="137" y="178"/>
                    <a:pt x="137" y="163"/>
                  </a:cubicBezTo>
                  <a:cubicBezTo>
                    <a:pt x="137" y="148"/>
                    <a:pt x="148" y="137"/>
                    <a:pt x="163" y="137"/>
                  </a:cubicBezTo>
                  <a:cubicBezTo>
                    <a:pt x="178" y="137"/>
                    <a:pt x="189" y="148"/>
                    <a:pt x="189" y="163"/>
                  </a:cubicBezTo>
                  <a:cubicBezTo>
                    <a:pt x="189" y="178"/>
                    <a:pt x="178" y="189"/>
                    <a:pt x="163" y="189"/>
                  </a:cubicBezTo>
                  <a:close/>
                  <a:moveTo>
                    <a:pt x="180" y="315"/>
                  </a:moveTo>
                  <a:cubicBezTo>
                    <a:pt x="180" y="318"/>
                    <a:pt x="182" y="321"/>
                    <a:pt x="184" y="324"/>
                  </a:cubicBezTo>
                  <a:cubicBezTo>
                    <a:pt x="177" y="325"/>
                    <a:pt x="170" y="326"/>
                    <a:pt x="163" y="326"/>
                  </a:cubicBezTo>
                  <a:cubicBezTo>
                    <a:pt x="73" y="326"/>
                    <a:pt x="0" y="253"/>
                    <a:pt x="0" y="163"/>
                  </a:cubicBezTo>
                  <a:cubicBezTo>
                    <a:pt x="0" y="73"/>
                    <a:pt x="73" y="0"/>
                    <a:pt x="163" y="0"/>
                  </a:cubicBezTo>
                  <a:cubicBezTo>
                    <a:pt x="243" y="0"/>
                    <a:pt x="309" y="58"/>
                    <a:pt x="323" y="134"/>
                  </a:cubicBezTo>
                  <a:cubicBezTo>
                    <a:pt x="307" y="136"/>
                    <a:pt x="307" y="136"/>
                    <a:pt x="307" y="136"/>
                  </a:cubicBezTo>
                  <a:cubicBezTo>
                    <a:pt x="294" y="68"/>
                    <a:pt x="235" y="16"/>
                    <a:pt x="163" y="16"/>
                  </a:cubicBezTo>
                  <a:cubicBezTo>
                    <a:pt x="82" y="16"/>
                    <a:pt x="16" y="82"/>
                    <a:pt x="16" y="163"/>
                  </a:cubicBezTo>
                  <a:cubicBezTo>
                    <a:pt x="16" y="244"/>
                    <a:pt x="82" y="310"/>
                    <a:pt x="163" y="310"/>
                  </a:cubicBezTo>
                  <a:cubicBezTo>
                    <a:pt x="168" y="310"/>
                    <a:pt x="174" y="309"/>
                    <a:pt x="179" y="309"/>
                  </a:cubicBezTo>
                  <a:cubicBezTo>
                    <a:pt x="179" y="311"/>
                    <a:pt x="179" y="313"/>
                    <a:pt x="180" y="315"/>
                  </a:cubicBezTo>
                  <a:close/>
                  <a:moveTo>
                    <a:pt x="340" y="142"/>
                  </a:moveTo>
                  <a:cubicBezTo>
                    <a:pt x="340" y="283"/>
                    <a:pt x="340" y="283"/>
                    <a:pt x="340" y="283"/>
                  </a:cubicBezTo>
                  <a:cubicBezTo>
                    <a:pt x="340" y="295"/>
                    <a:pt x="331" y="304"/>
                    <a:pt x="317" y="308"/>
                  </a:cubicBezTo>
                  <a:cubicBezTo>
                    <a:pt x="302" y="311"/>
                    <a:pt x="288" y="305"/>
                    <a:pt x="285" y="294"/>
                  </a:cubicBezTo>
                  <a:cubicBezTo>
                    <a:pt x="282" y="282"/>
                    <a:pt x="292" y="270"/>
                    <a:pt x="307" y="266"/>
                  </a:cubicBezTo>
                  <a:cubicBezTo>
                    <a:pt x="314" y="265"/>
                    <a:pt x="320" y="265"/>
                    <a:pt x="326" y="267"/>
                  </a:cubicBezTo>
                  <a:cubicBezTo>
                    <a:pt x="326" y="182"/>
                    <a:pt x="326" y="182"/>
                    <a:pt x="326" y="182"/>
                  </a:cubicBezTo>
                  <a:cubicBezTo>
                    <a:pt x="250" y="196"/>
                    <a:pt x="250" y="196"/>
                    <a:pt x="250" y="196"/>
                  </a:cubicBezTo>
                  <a:cubicBezTo>
                    <a:pt x="249" y="302"/>
                    <a:pt x="249" y="302"/>
                    <a:pt x="249" y="302"/>
                  </a:cubicBezTo>
                  <a:cubicBezTo>
                    <a:pt x="249" y="302"/>
                    <a:pt x="249" y="302"/>
                    <a:pt x="249" y="302"/>
                  </a:cubicBezTo>
                  <a:cubicBezTo>
                    <a:pt x="249" y="312"/>
                    <a:pt x="240" y="321"/>
                    <a:pt x="227" y="325"/>
                  </a:cubicBezTo>
                  <a:cubicBezTo>
                    <a:pt x="212" y="328"/>
                    <a:pt x="197" y="321"/>
                    <a:pt x="195" y="311"/>
                  </a:cubicBezTo>
                  <a:cubicBezTo>
                    <a:pt x="192" y="300"/>
                    <a:pt x="202" y="287"/>
                    <a:pt x="217" y="284"/>
                  </a:cubicBezTo>
                  <a:cubicBezTo>
                    <a:pt x="224" y="282"/>
                    <a:pt x="230" y="282"/>
                    <a:pt x="235" y="284"/>
                  </a:cubicBezTo>
                  <a:cubicBezTo>
                    <a:pt x="235" y="159"/>
                    <a:pt x="235" y="159"/>
                    <a:pt x="235" y="159"/>
                  </a:cubicBezTo>
                  <a:lnTo>
                    <a:pt x="340" y="1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2" name="Group 2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22017" y="2752048"/>
              <a:ext cx="4619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oup 3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5130" y="4666573"/>
              <a:ext cx="5429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38"/>
            <p:cNvSpPr>
              <a:spLocks noChangeAspect="1" noChangeArrowheads="1"/>
            </p:cNvSpPr>
            <p:nvPr/>
          </p:nvSpPr>
          <p:spPr bwMode="auto">
            <a:xfrm>
              <a:off x="6017305" y="3179085"/>
              <a:ext cx="306387" cy="306388"/>
            </a:xfrm>
            <a:prstGeom prst="ellipse">
              <a:avLst/>
            </a:prstGeom>
            <a:solidFill>
              <a:schemeClr val="bg1"/>
            </a:solidFill>
            <a:ln w="19050">
              <a:solidFill>
                <a:schemeClr val="accent1"/>
              </a:solidFill>
              <a:round/>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a:solidFill>
                    <a:schemeClr val="accent1"/>
                  </a:solidFill>
                  <a:latin typeface="+mn-lt"/>
                </a:rPr>
                <a:t>3</a:t>
              </a:r>
              <a:endParaRPr lang="zh-CN" altLang="en-US">
                <a:solidFill>
                  <a:schemeClr val="accent1"/>
                </a:solidFill>
                <a:latin typeface="+mn-lt"/>
              </a:endParaRPr>
            </a:p>
          </p:txBody>
        </p:sp>
        <p:grpSp>
          <p:nvGrpSpPr>
            <p:cNvPr id="25" name="组合 24"/>
            <p:cNvGrpSpPr/>
            <p:nvPr/>
          </p:nvGrpSpPr>
          <p:grpSpPr>
            <a:xfrm>
              <a:off x="1974305" y="2392441"/>
              <a:ext cx="2960916" cy="427159"/>
              <a:chOff x="2539281" y="1996460"/>
              <a:chExt cx="3066983" cy="427159"/>
            </a:xfrm>
          </p:grpSpPr>
          <p:sp>
            <p:nvSpPr>
              <p:cNvPr id="26" name="TextBox 11"/>
              <p:cNvSpPr txBox="1"/>
              <p:nvPr/>
            </p:nvSpPr>
            <p:spPr>
              <a:xfrm>
                <a:off x="2539281" y="2336570"/>
                <a:ext cx="3066983" cy="87049"/>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zh-CN" altLang="en-US" sz="1200">
                    <a:solidFill>
                      <a:schemeClr val="bg1">
                        <a:lumMod val="65000"/>
                      </a:schemeClr>
                    </a:solidFill>
                  </a:rPr>
                  <a:t>打开</a:t>
                </a:r>
                <a:r>
                  <a:rPr lang="en-US" altLang="zh-CN" sz="1200">
                    <a:solidFill>
                      <a:schemeClr val="bg1">
                        <a:lumMod val="65000"/>
                      </a:schemeClr>
                    </a:solidFill>
                  </a:rPr>
                  <a:t>csv</a:t>
                </a:r>
                <a:r>
                  <a:rPr lang="zh-CN" altLang="en-US" sz="1200">
                    <a:solidFill>
                      <a:schemeClr val="bg1">
                        <a:lumMod val="65000"/>
                      </a:schemeClr>
                    </a:solidFill>
                  </a:rPr>
                  <a:t>文件，读取气温数据</a:t>
                </a:r>
              </a:p>
            </p:txBody>
          </p:sp>
          <p:sp>
            <p:nvSpPr>
              <p:cNvPr id="27" name="TextBox 11"/>
              <p:cNvSpPr txBox="1"/>
              <p:nvPr/>
            </p:nvSpPr>
            <p:spPr>
              <a:xfrm>
                <a:off x="2541254" y="1996460"/>
                <a:ext cx="2449035"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a:solidFill>
                      <a:schemeClr val="tx1">
                        <a:lumMod val="75000"/>
                        <a:lumOff val="25000"/>
                      </a:schemeClr>
                    </a:solidFill>
                  </a:rPr>
                  <a:t>加载数据</a:t>
                </a:r>
              </a:p>
            </p:txBody>
          </p:sp>
        </p:grpSp>
        <p:grpSp>
          <p:nvGrpSpPr>
            <p:cNvPr id="28" name="组合 27"/>
            <p:cNvGrpSpPr/>
            <p:nvPr/>
          </p:nvGrpSpPr>
          <p:grpSpPr>
            <a:xfrm>
              <a:off x="6489428" y="2392441"/>
              <a:ext cx="3007906" cy="445911"/>
              <a:chOff x="2492581" y="1996460"/>
              <a:chExt cx="3115656" cy="445911"/>
            </a:xfrm>
          </p:grpSpPr>
          <p:sp>
            <p:nvSpPr>
              <p:cNvPr id="29" name="TextBox 11"/>
              <p:cNvSpPr txBox="1"/>
              <p:nvPr/>
            </p:nvSpPr>
            <p:spPr>
              <a:xfrm>
                <a:off x="2541254" y="2336570"/>
                <a:ext cx="3066983" cy="105801"/>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1200">
                    <a:solidFill>
                      <a:schemeClr val="bg1">
                        <a:lumMod val="65000"/>
                      </a:schemeClr>
                    </a:solidFill>
                  </a:rPr>
                  <a:t>在单变量序列上拟合模型。</a:t>
                </a:r>
              </a:p>
            </p:txBody>
          </p:sp>
          <p:sp>
            <p:nvSpPr>
              <p:cNvPr id="30" name="TextBox 11"/>
              <p:cNvSpPr txBox="1"/>
              <p:nvPr/>
            </p:nvSpPr>
            <p:spPr>
              <a:xfrm>
                <a:off x="2492581" y="1996460"/>
                <a:ext cx="2448793"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a:solidFill>
                      <a:schemeClr val="tx1">
                        <a:lumMod val="75000"/>
                        <a:lumOff val="25000"/>
                      </a:schemeClr>
                    </a:solidFill>
                  </a:rPr>
                  <a:t>拟合Auto ARIMA</a:t>
                </a:r>
              </a:p>
            </p:txBody>
          </p:sp>
        </p:grpSp>
        <p:grpSp>
          <p:nvGrpSpPr>
            <p:cNvPr id="31" name="组合 30"/>
            <p:cNvGrpSpPr/>
            <p:nvPr/>
          </p:nvGrpSpPr>
          <p:grpSpPr>
            <a:xfrm>
              <a:off x="4125685" y="4641252"/>
              <a:ext cx="2960916" cy="658264"/>
              <a:chOff x="2541254" y="1996460"/>
              <a:chExt cx="3066983" cy="658264"/>
            </a:xfrm>
          </p:grpSpPr>
          <p:sp>
            <p:nvSpPr>
              <p:cNvPr id="32" name="TextBox 11"/>
              <p:cNvSpPr txBox="1"/>
              <p:nvPr/>
            </p:nvSpPr>
            <p:spPr>
              <a:xfrm>
                <a:off x="2541254" y="2336570"/>
                <a:ext cx="3066983" cy="318154"/>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1200">
                    <a:solidFill>
                      <a:schemeClr val="bg1">
                        <a:lumMod val="65000"/>
                      </a:schemeClr>
                    </a:solidFill>
                  </a:rPr>
                  <a:t>根据数据集定义预处理步骤。包括创建时间戳、日期/时间列转换为d类型、序列单变量化等。</a:t>
                </a:r>
              </a:p>
            </p:txBody>
          </p:sp>
          <p:sp>
            <p:nvSpPr>
              <p:cNvPr id="33" name="TextBox 11"/>
              <p:cNvSpPr txBox="1"/>
              <p:nvPr/>
            </p:nvSpPr>
            <p:spPr>
              <a:xfrm>
                <a:off x="2541254" y="1996460"/>
                <a:ext cx="2449035"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a:solidFill>
                      <a:schemeClr val="tx1">
                        <a:lumMod val="75000"/>
                        <a:lumOff val="25000"/>
                      </a:schemeClr>
                    </a:solidFill>
                  </a:rPr>
                  <a:t>预处理数据</a:t>
                </a:r>
              </a:p>
            </p:txBody>
          </p:sp>
        </p:grpSp>
        <p:grpSp>
          <p:nvGrpSpPr>
            <p:cNvPr id="34" name="组合 33"/>
            <p:cNvGrpSpPr/>
            <p:nvPr/>
          </p:nvGrpSpPr>
          <p:grpSpPr>
            <a:xfrm>
              <a:off x="8685893" y="4641252"/>
              <a:ext cx="2771816" cy="698885"/>
              <a:chOff x="2541254" y="1996460"/>
              <a:chExt cx="2871109" cy="698885"/>
            </a:xfrm>
          </p:grpSpPr>
          <p:sp>
            <p:nvSpPr>
              <p:cNvPr id="35" name="TextBox 11"/>
              <p:cNvSpPr txBox="1"/>
              <p:nvPr/>
            </p:nvSpPr>
            <p:spPr>
              <a:xfrm>
                <a:off x="2541255" y="2336570"/>
                <a:ext cx="2871108" cy="358775"/>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1200">
                    <a:solidFill>
                      <a:schemeClr val="bg1">
                        <a:lumMod val="65000"/>
                      </a:schemeClr>
                    </a:solidFill>
                  </a:rPr>
                  <a:t>对验证集进行预测</a:t>
                </a:r>
                <a:r>
                  <a:rPr lang="zh-CN" altLang="en-US" sz="1200">
                    <a:solidFill>
                      <a:schemeClr val="bg1">
                        <a:lumMod val="65000"/>
                      </a:schemeClr>
                    </a:solidFill>
                  </a:rPr>
                  <a:t>，用验证集上的预测值和实际值检查RMSE值。</a:t>
                </a:r>
              </a:p>
            </p:txBody>
          </p:sp>
          <p:sp>
            <p:nvSpPr>
              <p:cNvPr id="36" name="TextBox 11"/>
              <p:cNvSpPr txBox="1"/>
              <p:nvPr/>
            </p:nvSpPr>
            <p:spPr>
              <a:xfrm>
                <a:off x="2541254" y="1996460"/>
                <a:ext cx="2449035" cy="276860"/>
              </a:xfrm>
              <a:prstGeom prst="rect">
                <a:avLst/>
              </a:prstGeom>
              <a:noFill/>
            </p:spPr>
            <p:txBody>
              <a:bodyPr wrap="square" lIns="0" tIns="0" rIns="0" bIns="0" rtlCol="0">
                <a:spAutoFit/>
                <a:scene3d>
                  <a:camera prst="orthographicFront"/>
                  <a:lightRig rig="threePt" dir="t"/>
                </a:scene3d>
                <a:sp3d contourW="12700"/>
              </a:bodyPr>
              <a:lstStyle/>
              <a:p>
                <a:r>
                  <a:rPr lang="zh-CN" altLang="en-US">
                    <a:solidFill>
                      <a:schemeClr val="tx1">
                        <a:lumMod val="75000"/>
                        <a:lumOff val="25000"/>
                      </a:schemeClr>
                    </a:solidFill>
                  </a:rPr>
                  <a:t>计算RMSE</a:t>
                </a:r>
              </a:p>
            </p:txBody>
          </p:sp>
        </p:grpSp>
      </p:grpSp>
      <p:sp>
        <p:nvSpPr>
          <p:cNvPr id="37" name="矩形 36"/>
          <p:cNvSpPr/>
          <p:nvPr/>
        </p:nvSpPr>
        <p:spPr>
          <a:xfrm>
            <a:off x="1826856" y="305745"/>
            <a:ext cx="2662883"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a:solidFill>
                  <a:schemeClr val="accent3"/>
                </a:solidFill>
                <a:sym typeface="+mn-ea"/>
              </a:rPr>
              <a:t>模型构建</a:t>
            </a:r>
            <a:endParaRPr lang="zh-CN" altLang="en-US" sz="3600" b="1">
              <a:solidFill>
                <a:schemeClr val="accent1"/>
              </a:solidFill>
            </a:endParaRPr>
          </a:p>
        </p:txBody>
      </p:sp>
      <p:sp>
        <p:nvSpPr>
          <p:cNvPr id="38" name="矩形 37"/>
          <p:cNvSpPr/>
          <p:nvPr/>
        </p:nvSpPr>
        <p:spPr>
          <a:xfrm>
            <a:off x="1840826" y="898787"/>
            <a:ext cx="2662883" cy="38608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solidFill>
                  <a:schemeClr val="tx2"/>
                </a:solidFill>
                <a:latin typeface="+mj-ea"/>
                <a:ea typeface="+mj-ea"/>
                <a:sym typeface="+mn-ea"/>
              </a:rPr>
              <a:t>Model Building</a:t>
            </a:r>
            <a:endParaRPr lang="en-US" altLang="zh-CN" sz="1600">
              <a:solidFill>
                <a:schemeClr val="tx1">
                  <a:lumMod val="65000"/>
                  <a:lumOff val="35000"/>
                </a:schemeClr>
              </a:solidFill>
            </a:endParaRPr>
          </a:p>
        </p:txBody>
      </p:sp>
      <p:sp>
        <p:nvSpPr>
          <p:cNvPr id="12" name="文本框 11"/>
          <p:cNvSpPr txBox="1"/>
          <p:nvPr/>
        </p:nvSpPr>
        <p:spPr>
          <a:xfrm>
            <a:off x="5193665" y="692785"/>
            <a:ext cx="3852545" cy="368300"/>
          </a:xfrm>
          <a:prstGeom prst="rect">
            <a:avLst/>
          </a:prstGeom>
          <a:noFill/>
        </p:spPr>
        <p:txBody>
          <a:bodyPr wrap="square" rtlCol="0">
            <a:spAutoFit/>
          </a:bodyPr>
          <a:lstStyle/>
          <a:p>
            <a:r>
              <a:rPr lang="en-US" altLang="zh-CN"/>
              <a:t>auto-ARIMA</a:t>
            </a:r>
            <a:r>
              <a:rPr lang="zh-CN" altLang="en-US"/>
              <a:t>模型运行过程</a:t>
            </a:r>
          </a:p>
        </p:txBody>
      </p:sp>
    </p:spTree>
    <p:extLst>
      <p:ext uri="{BB962C8B-B14F-4D97-AF65-F5344CB8AC3E}">
        <p14:creationId xmlns:p14="http://schemas.microsoft.com/office/powerpoint/2010/main" val="27599995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childTnLst>
                                    <p:set>
                                      <p:cBhvr>
                                        <p:cTn id="6" dur="1" fill="hold">
                                          <p:stCondLst>
                                            <p:cond delay="0"/>
                                          </p:stCondLst>
                                        </p:cTn>
                                        <p:tgtEl>
                                          <p:spTgt spid="40"/>
                                        </p:tgtEl>
                                        <p:attrNameLst>
                                          <p:attrName>style.visibility</p:attrName>
                                        </p:attrNameLst>
                                      </p:cBhvr>
                                      <p:to>
                                        <p:strVal val="visible"/>
                                      </p:to>
                                    </p:set>
                                    <p:animEffect transition="in" filter="wipe(left)">
                                      <p:cBhvr>
                                        <p:cTn id="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840826" y="305745"/>
            <a:ext cx="2662883"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a:solidFill>
                  <a:schemeClr val="accent3"/>
                </a:solidFill>
                <a:sym typeface="+mn-ea"/>
              </a:rPr>
              <a:t>模型构建</a:t>
            </a:r>
            <a:endParaRPr lang="zh-CN" altLang="en-US" sz="3600" b="1">
              <a:solidFill>
                <a:schemeClr val="accent1"/>
              </a:solidFill>
            </a:endParaRPr>
          </a:p>
        </p:txBody>
      </p:sp>
      <p:pic>
        <p:nvPicPr>
          <p:cNvPr id="4" name="图片 3"/>
          <p:cNvPicPr>
            <a:picLocks noChangeAspect="1"/>
          </p:cNvPicPr>
          <p:nvPr/>
        </p:nvPicPr>
        <p:blipFill>
          <a:blip r:embed="rId3"/>
          <a:stretch>
            <a:fillRect/>
          </a:stretch>
        </p:blipFill>
        <p:spPr>
          <a:xfrm>
            <a:off x="8091170" y="467360"/>
            <a:ext cx="2529840" cy="5631180"/>
          </a:xfrm>
          <a:prstGeom prst="rect">
            <a:avLst/>
          </a:prstGeom>
        </p:spPr>
      </p:pic>
      <p:sp>
        <p:nvSpPr>
          <p:cNvPr id="5" name="文本框 4"/>
          <p:cNvSpPr txBox="1"/>
          <p:nvPr/>
        </p:nvSpPr>
        <p:spPr>
          <a:xfrm>
            <a:off x="1223645" y="2349500"/>
            <a:ext cx="5518150" cy="3138170"/>
          </a:xfrm>
          <a:prstGeom prst="rect">
            <a:avLst/>
          </a:prstGeom>
          <a:noFill/>
        </p:spPr>
        <p:txBody>
          <a:bodyPr wrap="square" rtlCol="0">
            <a:spAutoFit/>
          </a:bodyPr>
          <a:lstStyle/>
          <a:p>
            <a:r>
              <a:rPr lang="zh-CN" altLang="en-US"/>
              <a:t>成功建立</a:t>
            </a:r>
            <a:r>
              <a:rPr lang="en-US" altLang="zh-CN"/>
              <a:t>auto-ARIMA</a:t>
            </a:r>
            <a:r>
              <a:rPr lang="zh-CN" altLang="en-US"/>
              <a:t>模型后，</a:t>
            </a:r>
          </a:p>
          <a:p>
            <a:endParaRPr lang="zh-CN" altLang="en-US"/>
          </a:p>
          <a:p>
            <a:r>
              <a:rPr lang="zh-CN" altLang="en-US"/>
              <a:t>我的主要工作是利用组员获取的各个省份的气温数据，</a:t>
            </a:r>
          </a:p>
          <a:p>
            <a:endParaRPr lang="zh-CN" altLang="en-US"/>
          </a:p>
          <a:p>
            <a:r>
              <a:rPr lang="zh-CN" altLang="en-US"/>
              <a:t>对每个省份的气温数据进行处理，</a:t>
            </a:r>
          </a:p>
          <a:p>
            <a:endParaRPr lang="zh-CN" altLang="en-US"/>
          </a:p>
          <a:p>
            <a:r>
              <a:rPr lang="zh-CN" altLang="en-US"/>
              <a:t>并获得对应日期的预测气温。</a:t>
            </a:r>
          </a:p>
          <a:p>
            <a:endParaRPr lang="zh-CN" altLang="en-US"/>
          </a:p>
          <a:p>
            <a:r>
              <a:rPr lang="zh-CN" altLang="en-US"/>
              <a:t>将产生的预测气温数据交给前端同学进行处理。</a:t>
            </a:r>
          </a:p>
          <a:p>
            <a:endParaRPr lang="zh-CN" altLang="en-US"/>
          </a:p>
          <a:p>
            <a:r>
              <a:rPr lang="zh-CN" altLang="en-US"/>
              <a:t>右图为一部分城市的气温数据。</a:t>
            </a:r>
          </a:p>
        </p:txBody>
      </p:sp>
      <p:sp>
        <p:nvSpPr>
          <p:cNvPr id="38" name="矩形 37"/>
          <p:cNvSpPr/>
          <p:nvPr/>
        </p:nvSpPr>
        <p:spPr>
          <a:xfrm>
            <a:off x="1840826" y="898787"/>
            <a:ext cx="2662883" cy="38608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solidFill>
                  <a:schemeClr val="tx2"/>
                </a:solidFill>
                <a:latin typeface="+mj-ea"/>
                <a:ea typeface="+mj-ea"/>
                <a:sym typeface="+mn-ea"/>
              </a:rPr>
              <a:t>Model Building</a:t>
            </a:r>
            <a:endParaRPr lang="en-US" altLang="zh-CN" sz="1600">
              <a:solidFill>
                <a:schemeClr val="tx1">
                  <a:lumMod val="65000"/>
                  <a:lumOff val="35000"/>
                </a:schemeClr>
              </a:solidFill>
            </a:endParaRPr>
          </a:p>
        </p:txBody>
      </p:sp>
    </p:spTree>
    <p:extLst>
      <p:ext uri="{BB962C8B-B14F-4D97-AF65-F5344CB8AC3E}">
        <p14:creationId xmlns:p14="http://schemas.microsoft.com/office/powerpoint/2010/main" val="4127192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433635" y="2640253"/>
            <a:ext cx="3492500" cy="1798434"/>
            <a:chOff x="4622800" y="2197116"/>
            <a:chExt cx="3492500" cy="1798434"/>
          </a:xfrm>
        </p:grpSpPr>
        <p:sp>
          <p:nvSpPr>
            <p:cNvPr id="8" name="矩形 7"/>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dirty="0">
                  <a:solidFill>
                    <a:schemeClr val="tx2"/>
                  </a:solidFill>
                </a:rPr>
                <a:t>PART </a:t>
              </a:r>
              <a:r>
                <a:rPr lang="en-US" altLang="zh-CN" sz="3600" dirty="0" smtClean="0">
                  <a:solidFill>
                    <a:schemeClr val="tx2"/>
                  </a:solidFill>
                </a:rPr>
                <a:t>3</a:t>
              </a:r>
              <a:r>
                <a:rPr lang="en-US" altLang="zh-CN" sz="3600" dirty="0" smtClean="0">
                  <a:solidFill>
                    <a:schemeClr val="tx2"/>
                  </a:solidFill>
                </a:rPr>
                <a:t>.3</a:t>
              </a:r>
              <a:endParaRPr lang="zh-CN" altLang="en-US" sz="3600" dirty="0">
                <a:solidFill>
                  <a:schemeClr val="tx2"/>
                </a:solidFill>
              </a:endParaRPr>
            </a:p>
          </p:txBody>
        </p:sp>
        <p:sp>
          <p:nvSpPr>
            <p:cNvPr id="9" name="矩形 8"/>
            <p:cNvSpPr/>
            <p:nvPr/>
          </p:nvSpPr>
          <p:spPr>
            <a:xfrm>
              <a:off x="4839552" y="2782455"/>
              <a:ext cx="3086433" cy="835998"/>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smtClean="0">
                  <a:solidFill>
                    <a:schemeClr val="accent3"/>
                  </a:solidFill>
                </a:rPr>
                <a:t>工作</a:t>
              </a:r>
              <a:r>
                <a:rPr lang="zh-CN" altLang="en-US" sz="4400" b="1" dirty="0" smtClean="0">
                  <a:solidFill>
                    <a:schemeClr val="accent3"/>
                  </a:solidFill>
                </a:rPr>
                <a:t>汇报</a:t>
              </a:r>
              <a:r>
                <a:rPr lang="zh-CN" altLang="en-US" sz="1200" b="1" dirty="0" smtClean="0">
                  <a:solidFill>
                    <a:schemeClr val="accent3"/>
                  </a:solidFill>
                </a:rPr>
                <a:t>（杨翔越）</a:t>
              </a:r>
              <a:endParaRPr lang="zh-CN" altLang="en-US" sz="1200" b="1" dirty="0">
                <a:solidFill>
                  <a:schemeClr val="accent3"/>
                </a:solidFill>
              </a:endParaRPr>
            </a:p>
          </p:txBody>
        </p:sp>
        <p:sp>
          <p:nvSpPr>
            <p:cNvPr id="10" name="文本框 14"/>
            <p:cNvSpPr txBox="1"/>
            <p:nvPr/>
          </p:nvSpPr>
          <p:spPr>
            <a:xfrm>
              <a:off x="4839552" y="3579026"/>
              <a:ext cx="296473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dirty="0" smtClean="0">
                  <a:solidFill>
                    <a:schemeClr val="tx2"/>
                  </a:solidFill>
                  <a:latin typeface="+mj-ea"/>
                  <a:ea typeface="+mj-ea"/>
                </a:rPr>
                <a:t>WORK REPORT</a:t>
              </a:r>
              <a:endParaRPr lang="en-US" altLang="zh-CN" sz="2000" dirty="0">
                <a:solidFill>
                  <a:schemeClr val="tx2"/>
                </a:solidFill>
                <a:latin typeface="+mj-ea"/>
                <a:ea typeface="+mj-ea"/>
              </a:endParaRPr>
            </a:p>
          </p:txBody>
        </p:sp>
        <p:cxnSp>
          <p:nvCxnSpPr>
            <p:cNvPr id="11" name="直接连接符 10"/>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98555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84164" y="1565481"/>
            <a:ext cx="567514" cy="58549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84164" y="2615348"/>
            <a:ext cx="567514" cy="58549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84164" y="3665215"/>
            <a:ext cx="567514" cy="585499"/>
          </a:xfrm>
          <a:prstGeom prst="rect">
            <a:avLst/>
          </a:prstGeom>
        </p:spPr>
      </p:pic>
      <p:grpSp>
        <p:nvGrpSpPr>
          <p:cNvPr id="2" name="组合 1"/>
          <p:cNvGrpSpPr/>
          <p:nvPr/>
        </p:nvGrpSpPr>
        <p:grpSpPr>
          <a:xfrm>
            <a:off x="3677518" y="1445195"/>
            <a:ext cx="2662883" cy="859235"/>
            <a:chOff x="3822152" y="2361052"/>
            <a:chExt cx="2662883" cy="859235"/>
          </a:xfrm>
        </p:grpSpPr>
        <p:sp>
          <p:nvSpPr>
            <p:cNvPr id="10" name="矩形 9"/>
            <p:cNvSpPr/>
            <p:nvPr/>
          </p:nvSpPr>
          <p:spPr>
            <a:xfrm>
              <a:off x="3822152" y="2361052"/>
              <a:ext cx="195040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rPr>
                <a:t>项目演示</a:t>
              </a:r>
            </a:p>
          </p:txBody>
        </p:sp>
        <p:sp>
          <p:nvSpPr>
            <p:cNvPr id="11" name="矩形 10"/>
            <p:cNvSpPr/>
            <p:nvPr/>
          </p:nvSpPr>
          <p:spPr>
            <a:xfrm>
              <a:off x="3822152" y="2859675"/>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rPr>
                <a:t>PROJECT DEMO</a:t>
              </a:r>
              <a:endParaRPr lang="zh-CN" altLang="en-US" sz="1600" dirty="0">
                <a:solidFill>
                  <a:schemeClr val="tx1">
                    <a:lumMod val="65000"/>
                    <a:lumOff val="35000"/>
                  </a:schemeClr>
                </a:solidFill>
              </a:endParaRPr>
            </a:p>
          </p:txBody>
        </p:sp>
      </p:grpSp>
      <p:grpSp>
        <p:nvGrpSpPr>
          <p:cNvPr id="3" name="组合 2"/>
          <p:cNvGrpSpPr/>
          <p:nvPr/>
        </p:nvGrpSpPr>
        <p:grpSpPr>
          <a:xfrm>
            <a:off x="3677518" y="2525261"/>
            <a:ext cx="2662883" cy="764910"/>
            <a:chOff x="2173454" y="2949441"/>
            <a:chExt cx="2662883" cy="764910"/>
          </a:xfrm>
        </p:grpSpPr>
        <p:sp>
          <p:nvSpPr>
            <p:cNvPr id="12" name="矩形 11"/>
            <p:cNvSpPr/>
            <p:nvPr/>
          </p:nvSpPr>
          <p:spPr>
            <a:xfrm>
              <a:off x="2173454" y="2949441"/>
              <a:ext cx="195040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rPr>
                <a:t>项目简介</a:t>
              </a:r>
            </a:p>
          </p:txBody>
        </p:sp>
        <p:sp>
          <p:nvSpPr>
            <p:cNvPr id="13" name="矩形 12"/>
            <p:cNvSpPr/>
            <p:nvPr/>
          </p:nvSpPr>
          <p:spPr>
            <a:xfrm>
              <a:off x="2173454" y="3353739"/>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a:solidFill>
                    <a:schemeClr val="tx1">
                      <a:lumMod val="65000"/>
                      <a:lumOff val="35000"/>
                    </a:schemeClr>
                  </a:solidFill>
                </a:rPr>
                <a:t>PROJECT DESCRIPTION</a:t>
              </a:r>
            </a:p>
          </p:txBody>
        </p:sp>
      </p:grpSp>
      <p:grpSp>
        <p:nvGrpSpPr>
          <p:cNvPr id="4" name="组合 3"/>
          <p:cNvGrpSpPr/>
          <p:nvPr/>
        </p:nvGrpSpPr>
        <p:grpSpPr>
          <a:xfrm>
            <a:off x="3677518" y="3575509"/>
            <a:ext cx="2662883" cy="764910"/>
            <a:chOff x="7281877" y="2489486"/>
            <a:chExt cx="2662883" cy="764910"/>
          </a:xfrm>
        </p:grpSpPr>
        <p:sp>
          <p:nvSpPr>
            <p:cNvPr id="14" name="矩形 13"/>
            <p:cNvSpPr/>
            <p:nvPr/>
          </p:nvSpPr>
          <p:spPr>
            <a:xfrm>
              <a:off x="7281877" y="2489486"/>
              <a:ext cx="1950409" cy="494751"/>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rPr>
                <a:t>工作汇报</a:t>
              </a:r>
            </a:p>
          </p:txBody>
        </p:sp>
        <p:sp>
          <p:nvSpPr>
            <p:cNvPr id="15" name="矩形 14"/>
            <p:cNvSpPr/>
            <p:nvPr/>
          </p:nvSpPr>
          <p:spPr>
            <a:xfrm>
              <a:off x="7281877" y="2893784"/>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rPr>
                <a:t>WORK REPORT</a:t>
              </a:r>
              <a:endParaRPr lang="zh-CN" altLang="en-US" sz="1600" dirty="0">
                <a:solidFill>
                  <a:schemeClr val="tx1">
                    <a:lumMod val="65000"/>
                    <a:lumOff val="35000"/>
                  </a:schemeClr>
                </a:solidFill>
              </a:endParaRPr>
            </a:p>
          </p:txBody>
        </p:sp>
      </p:grpSp>
      <p:sp>
        <p:nvSpPr>
          <p:cNvPr id="20" name="矩形 19"/>
          <p:cNvSpPr/>
          <p:nvPr/>
        </p:nvSpPr>
        <p:spPr>
          <a:xfrm rot="5400000">
            <a:off x="-674352" y="1636664"/>
            <a:ext cx="3609345"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a:solidFill>
                  <a:schemeClr val="accent1"/>
                </a:solidFill>
              </a:rPr>
              <a:t>CONTENTS</a:t>
            </a:r>
            <a:endParaRPr lang="zh-CN" altLang="en-US" sz="4000" b="1">
              <a:solidFill>
                <a:schemeClr val="accent1"/>
              </a:solidFill>
            </a:endParaRPr>
          </a:p>
        </p:txBody>
      </p:sp>
    </p:spTree>
    <p:extLst>
      <p:ext uri="{BB962C8B-B14F-4D97-AF65-F5344CB8AC3E}">
        <p14:creationId xmlns:p14="http://schemas.microsoft.com/office/powerpoint/2010/main" val="26408995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2" presetClass="entr" presetSubtype="0" fill="hold" grpId="0" nodeType="afterEffect">
                                  <p:childTnLst>
                                    <p:set>
                                      <p:cBhvr>
                                        <p:cTn id="7" dur="1" fill="hold">
                                          <p:stCondLst>
                                            <p:cond delay="0"/>
                                          </p:stCondLst>
                                        </p:cTn>
                                        <p:tgtEl>
                                          <p:spTgt spid="20"/>
                                        </p:tgtEl>
                                        <p:attrNameLst>
                                          <p:attrName>style.visibility</p:attrName>
                                        </p:attrNameLst>
                                      </p:cBhvr>
                                      <p:to>
                                        <p:strVal val="visible"/>
                                      </p:to>
                                    </p:set>
                                    <p:animEffect transition="in" filter="fade">
                                      <p:cBhvr>
                                        <p:cTn id="8" dur="1000"/>
                                        <p:tgtEl>
                                          <p:spTgt spid="20"/>
                                        </p:tgtEl>
                                      </p:cBhvr>
                                    </p:animEffect>
                                    <p:anim calcmode="lin" valueType="num">
                                      <p:cBhvr>
                                        <p:cTn id="9" dur="1000" fill="hold"/>
                                        <p:tgtEl>
                                          <p:spTgt spid="20"/>
                                        </p:tgtEl>
                                        <p:attrNameLst>
                                          <p:attrName>ppt_x</p:attrName>
                                        </p:attrNameLst>
                                      </p:cBhvr>
                                      <p:tavLst>
                                        <p:tav tm="0">
                                          <p:val>
                                            <p:strVal val="#ppt_x"/>
                                          </p:val>
                                        </p:tav>
                                        <p:tav tm="100000">
                                          <p:val>
                                            <p:strVal val="#ppt_x"/>
                                          </p:val>
                                        </p:tav>
                                      </p:tavLst>
                                    </p:anim>
                                    <p:anim calcmode="lin" valueType="num">
                                      <p:cBhvr>
                                        <p:cTn id="10" dur="1000" fill="hold"/>
                                        <p:tgtEl>
                                          <p:spTgt spid="20"/>
                                        </p:tgtEl>
                                        <p:attrNameLst>
                                          <p:attrName>ppt_y</p:attrName>
                                        </p:attrNameLst>
                                      </p:cBhvr>
                                      <p:tavLst>
                                        <p:tav tm="0">
                                          <p:val>
                                            <p:strVal val="#ppt_y+.1"/>
                                          </p:val>
                                        </p:tav>
                                        <p:tav tm="100000">
                                          <p:val>
                                            <p:strVal val="#ppt_y"/>
                                          </p:val>
                                        </p:tav>
                                      </p:tavLst>
                                    </p:anim>
                                  </p:childTnLst>
                                </p:cTn>
                              </p:par>
                            </p:childTnLst>
                          </p:cTn>
                        </p:par>
                        <p:par>
                          <p:cTn id="11" fill="hold" nodeType="withGroup">
                            <p:stCondLst>
                              <p:cond delay="1000"/>
                            </p:stCondLst>
                            <p:childTnLst>
                              <p:par>
                                <p:cTn id="12" presetID="53" presetClass="entr" presetSubtype="0" fill="hold" nodeType="afterEffec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0" fill="hold" nodeType="withEffec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0" fill="hold" nodeType="withEffec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nodeType="withGroup">
                            <p:stCondLst>
                              <p:cond delay="1500"/>
                            </p:stCondLst>
                            <p:childTnLst>
                              <p:par>
                                <p:cTn id="28" presetID="12" presetClass="entr" presetSubtype="8" fill="hold" nodeType="afterEffec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p:tgtEl>
                                          <p:spTgt spid="2"/>
                                        </p:tgtEl>
                                        <p:attrNameLst>
                                          <p:attrName>ppt_x</p:attrName>
                                        </p:attrNameLst>
                                      </p:cBhvr>
                                      <p:tavLst>
                                        <p:tav tm="0">
                                          <p:val>
                                            <p:strVal val="#ppt_x-#ppt_w*1.125000"/>
                                          </p:val>
                                        </p:tav>
                                        <p:tav tm="100000">
                                          <p:val>
                                            <p:strVal val="#ppt_x"/>
                                          </p:val>
                                        </p:tav>
                                      </p:tavLst>
                                    </p:anim>
                                    <p:animEffect transition="in" filter="wipe(right)">
                                      <p:cBhvr>
                                        <p:cTn id="31" dur="500"/>
                                        <p:tgtEl>
                                          <p:spTgt spid="2"/>
                                        </p:tgtEl>
                                      </p:cBhvr>
                                    </p:animEffect>
                                  </p:childTnLst>
                                </p:cTn>
                              </p:par>
                            </p:childTnLst>
                          </p:cTn>
                        </p:par>
                        <p:par>
                          <p:cTn id="32" fill="hold" nodeType="withGroup">
                            <p:stCondLst>
                              <p:cond delay="2000"/>
                            </p:stCondLst>
                            <p:childTnLst>
                              <p:par>
                                <p:cTn id="33" presetID="12" presetClass="entr" presetSubtype="8"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tgtEl>
                                          <p:spTgt spid="3"/>
                                        </p:tgtEl>
                                        <p:attrNameLst>
                                          <p:attrName>ppt_x</p:attrName>
                                        </p:attrNameLst>
                                      </p:cBhvr>
                                      <p:tavLst>
                                        <p:tav tm="0">
                                          <p:val>
                                            <p:strVal val="#ppt_x-#ppt_w*1.125000"/>
                                          </p:val>
                                        </p:tav>
                                        <p:tav tm="100000">
                                          <p:val>
                                            <p:strVal val="#ppt_x"/>
                                          </p:val>
                                        </p:tav>
                                      </p:tavLst>
                                    </p:anim>
                                    <p:animEffect transition="in" filter="wipe(right)">
                                      <p:cBhvr>
                                        <p:cTn id="36" dur="500"/>
                                        <p:tgtEl>
                                          <p:spTgt spid="3"/>
                                        </p:tgtEl>
                                      </p:cBhvr>
                                    </p:animEffect>
                                  </p:childTnLst>
                                </p:cTn>
                              </p:par>
                            </p:childTnLst>
                          </p:cTn>
                        </p:par>
                        <p:par>
                          <p:cTn id="37" fill="hold" nodeType="withGroup">
                            <p:stCondLst>
                              <p:cond delay="2500"/>
                            </p:stCondLst>
                            <p:childTnLst>
                              <p:par>
                                <p:cTn id="38" presetID="12" presetClass="entr" presetSubtype="8" fill="hold" nodeType="afterEffec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p:tgtEl>
                                          <p:spTgt spid="4"/>
                                        </p:tgtEl>
                                        <p:attrNameLst>
                                          <p:attrName>ppt_x</p:attrName>
                                        </p:attrNameLst>
                                      </p:cBhvr>
                                      <p:tavLst>
                                        <p:tav tm="0">
                                          <p:val>
                                            <p:strVal val="#ppt_x-#ppt_w*1.125000"/>
                                          </p:val>
                                        </p:tav>
                                        <p:tav tm="100000">
                                          <p:val>
                                            <p:strVal val="#ppt_x"/>
                                          </p:val>
                                        </p:tav>
                                      </p:tavLst>
                                    </p:anim>
                                    <p:animEffect transition="in" filter="wipe(righ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519081" y="3037135"/>
            <a:ext cx="1505804" cy="15058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816927" y="3037136"/>
            <a:ext cx="1505804" cy="15058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170754" y="3046466"/>
            <a:ext cx="1505804" cy="15058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743954" y="3454804"/>
            <a:ext cx="954107" cy="70788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mj-ea"/>
                <a:ea typeface="+mj-ea"/>
              </a:rPr>
              <a:t>虚拟机</a:t>
            </a:r>
            <a:endParaRPr lang="en-US" altLang="zh-CN" sz="2000" b="1" dirty="0" smtClean="0">
              <a:solidFill>
                <a:schemeClr val="bg1"/>
              </a:solidFill>
              <a:latin typeface="+mj-ea"/>
              <a:ea typeface="+mj-ea"/>
            </a:endParaRPr>
          </a:p>
          <a:p>
            <a:pPr algn="ctr"/>
            <a:r>
              <a:rPr lang="zh-CN" altLang="en-US" sz="2000" b="1" dirty="0" smtClean="0">
                <a:solidFill>
                  <a:schemeClr val="bg1"/>
                </a:solidFill>
                <a:latin typeface="+mj-ea"/>
                <a:ea typeface="+mj-ea"/>
              </a:rPr>
              <a:t>配置</a:t>
            </a:r>
            <a:endParaRPr lang="zh-CN" altLang="en-US" sz="2000" b="1" dirty="0">
              <a:solidFill>
                <a:schemeClr val="bg1"/>
              </a:solidFill>
              <a:latin typeface="+mj-ea"/>
              <a:ea typeface="+mj-ea"/>
            </a:endParaRPr>
          </a:p>
        </p:txBody>
      </p:sp>
      <p:sp>
        <p:nvSpPr>
          <p:cNvPr id="20" name="文本框 19"/>
          <p:cNvSpPr txBox="1"/>
          <p:nvPr/>
        </p:nvSpPr>
        <p:spPr>
          <a:xfrm>
            <a:off x="8211694" y="3445425"/>
            <a:ext cx="697627" cy="70788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mj-ea"/>
                <a:ea typeface="+mj-ea"/>
              </a:rPr>
              <a:t>气温</a:t>
            </a:r>
            <a:endParaRPr lang="en-US" altLang="zh-CN" sz="2000" b="1" dirty="0" smtClean="0">
              <a:solidFill>
                <a:schemeClr val="bg1"/>
              </a:solidFill>
              <a:latin typeface="+mj-ea"/>
              <a:ea typeface="+mj-ea"/>
            </a:endParaRPr>
          </a:p>
          <a:p>
            <a:pPr algn="ctr"/>
            <a:r>
              <a:rPr lang="zh-CN" altLang="en-US" sz="2000" b="1" dirty="0" smtClean="0">
                <a:solidFill>
                  <a:schemeClr val="bg1"/>
                </a:solidFill>
                <a:latin typeface="+mj-ea"/>
                <a:ea typeface="+mj-ea"/>
              </a:rPr>
              <a:t>预测</a:t>
            </a:r>
            <a:endParaRPr lang="zh-CN" altLang="en-US" sz="2000" b="1" dirty="0">
              <a:solidFill>
                <a:schemeClr val="bg1"/>
              </a:solidFill>
              <a:latin typeface="+mj-ea"/>
              <a:ea typeface="+mj-ea"/>
            </a:endParaRPr>
          </a:p>
        </p:txBody>
      </p:sp>
      <p:sp>
        <p:nvSpPr>
          <p:cNvPr id="21" name="文本框 20"/>
          <p:cNvSpPr txBox="1"/>
          <p:nvPr/>
        </p:nvSpPr>
        <p:spPr>
          <a:xfrm>
            <a:off x="9574843" y="3473418"/>
            <a:ext cx="697627" cy="70788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mj-ea"/>
                <a:ea typeface="+mj-ea"/>
              </a:rPr>
              <a:t>系统</a:t>
            </a:r>
            <a:endParaRPr lang="en-US" altLang="zh-CN" sz="2000" b="1" dirty="0" smtClean="0">
              <a:solidFill>
                <a:schemeClr val="bg1"/>
              </a:solidFill>
              <a:latin typeface="+mj-ea"/>
              <a:ea typeface="+mj-ea"/>
            </a:endParaRPr>
          </a:p>
          <a:p>
            <a:pPr algn="ctr"/>
            <a:r>
              <a:rPr lang="zh-CN" altLang="en-US" sz="2000" b="1" dirty="0" smtClean="0">
                <a:solidFill>
                  <a:schemeClr val="bg1"/>
                </a:solidFill>
                <a:latin typeface="+mj-ea"/>
                <a:ea typeface="+mj-ea"/>
              </a:rPr>
              <a:t>测试</a:t>
            </a:r>
            <a:endParaRPr lang="zh-CN" altLang="en-US" sz="2000" b="1" dirty="0">
              <a:solidFill>
                <a:schemeClr val="bg1"/>
              </a:solidFill>
              <a:latin typeface="+mj-ea"/>
              <a:ea typeface="+mj-ea"/>
            </a:endParaRPr>
          </a:p>
        </p:txBody>
      </p:sp>
      <p:sp>
        <p:nvSpPr>
          <p:cNvPr id="13" name="矩形 12"/>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smtClean="0">
                <a:solidFill>
                  <a:schemeClr val="accent1"/>
                </a:solidFill>
              </a:rPr>
              <a:t>承担任务</a:t>
            </a:r>
            <a:endParaRPr lang="zh-CN" altLang="en-US" sz="3600" b="1" dirty="0">
              <a:solidFill>
                <a:schemeClr val="accent1"/>
              </a:solidFill>
            </a:endParaRPr>
          </a:p>
        </p:txBody>
      </p:sp>
      <p:pic>
        <p:nvPicPr>
          <p:cNvPr id="23" name="图片占位符 22" descr="微信图片_20200712233727.png"/>
          <p:cNvPicPr>
            <a:picLocks noGrp="1" noChangeAspect="1"/>
          </p:cNvPicPr>
          <p:nvPr>
            <p:ph type="pic" sz="quarter" idx="10"/>
          </p:nvPr>
        </p:nvPicPr>
        <p:blipFill>
          <a:blip r:embed="rId3"/>
          <a:srcRect l="19650" r="19650"/>
          <a:stretch>
            <a:fillRect/>
          </a:stretch>
        </p:blipFill>
        <p:spPr>
          <a:xfrm>
            <a:off x="899992" y="2174033"/>
            <a:ext cx="5547460" cy="3279404"/>
          </a:xfrm>
        </p:spPr>
      </p:pic>
    </p:spTree>
    <p:extLst>
      <p:ext uri="{BB962C8B-B14F-4D97-AF65-F5344CB8AC3E}">
        <p14:creationId xmlns:p14="http://schemas.microsoft.com/office/powerpoint/2010/main" val="1858284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53" presetClass="entr" presetSubtype="0" fill="hold" grpId="0" nodeType="afterEffect">
                                  <p:childTnLst>
                                    <p:set>
                                      <p:cBhvr>
                                        <p:cTn id="7" dur="1" fill="hold">
                                          <p:stCondLst>
                                            <p:cond delay="0"/>
                                          </p:stCondLst>
                                        </p:cTn>
                                        <p:tgtEl>
                                          <p:spTgt spid="10"/>
                                        </p:tgtEl>
                                        <p:attrNameLst>
                                          <p:attrName>style.visibility</p:attrName>
                                        </p:attrNameLst>
                                      </p:cBhvr>
                                      <p:to>
                                        <p:strVal val="visible"/>
                                      </p:to>
                                    </p:set>
                                    <p:anim calcmode="lin" valueType="num">
                                      <p:cBhvr>
                                        <p:cTn id="8" dur="500" fill="hold"/>
                                        <p:tgtEl>
                                          <p:spTgt spid="10"/>
                                        </p:tgtEl>
                                        <p:attrNameLst>
                                          <p:attrName>ppt_w</p:attrName>
                                        </p:attrNameLst>
                                      </p:cBhvr>
                                      <p:tavLst>
                                        <p:tav tm="0">
                                          <p:val>
                                            <p:fltVal val="0"/>
                                          </p:val>
                                        </p:tav>
                                        <p:tav tm="100000">
                                          <p:val>
                                            <p:strVal val="#ppt_w"/>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Effect transition="in" filter="fade">
                                      <p:cBhvr>
                                        <p:cTn id="10" dur="500"/>
                                        <p:tgtEl>
                                          <p:spTgt spid="10"/>
                                        </p:tgtEl>
                                      </p:cBhvr>
                                    </p:animEffect>
                                  </p:childTnLst>
                                </p:cTn>
                              </p:par>
                              <p:par>
                                <p:cTn id="11" presetID="53" presetClass="entr" presetSubtype="0" fill="hold" grpId="0" nodeType="withEffec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0" fill="hold" grpId="0" nodeType="withEffec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0" fill="hold" grpId="0" nodeType="withEffec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0" fill="hold" grpId="0" nodeType="withEffec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par>
                                <p:cTn id="31" presetID="53" presetClass="entr" presetSubtype="0" fill="hold" grpId="0" nodeType="withEffec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smtClean="0">
                <a:solidFill>
                  <a:schemeClr val="accent1"/>
                </a:solidFill>
              </a:rPr>
              <a:t>成果展示</a:t>
            </a:r>
            <a:endParaRPr lang="zh-CN" altLang="en-US" sz="3600" b="1" dirty="0">
              <a:solidFill>
                <a:schemeClr val="accent1"/>
              </a:solidFill>
            </a:endParaRPr>
          </a:p>
        </p:txBody>
      </p:sp>
      <p:sp>
        <p:nvSpPr>
          <p:cNvPr id="22" name="矩形 21"/>
          <p:cNvSpPr/>
          <p:nvPr/>
        </p:nvSpPr>
        <p:spPr>
          <a:xfrm>
            <a:off x="1840826" y="898787"/>
            <a:ext cx="2662883" cy="657809"/>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err="1" smtClean="0">
                <a:solidFill>
                  <a:schemeClr val="tx1">
                    <a:lumMod val="65000"/>
                    <a:lumOff val="35000"/>
                  </a:schemeClr>
                </a:solidFill>
              </a:rPr>
              <a:t>Hadoop</a:t>
            </a:r>
            <a:r>
              <a:rPr lang="zh-CN" altLang="en-US" sz="1600" dirty="0" smtClean="0">
                <a:solidFill>
                  <a:schemeClr val="tx1">
                    <a:lumMod val="65000"/>
                    <a:lumOff val="35000"/>
                  </a:schemeClr>
                </a:solidFill>
              </a:rPr>
              <a:t>完全分布式集群配置</a:t>
            </a:r>
            <a:endParaRPr lang="zh-CN" altLang="en-US" sz="1600" dirty="0">
              <a:solidFill>
                <a:schemeClr val="tx1">
                  <a:lumMod val="65000"/>
                  <a:lumOff val="35000"/>
                </a:schemeClr>
              </a:solidFill>
            </a:endParaRPr>
          </a:p>
        </p:txBody>
      </p:sp>
      <p:pic>
        <p:nvPicPr>
          <p:cNvPr id="25" name="图片 24" descr="微信图片_20200712233736.png"/>
          <p:cNvPicPr>
            <a:picLocks noChangeAspect="1"/>
          </p:cNvPicPr>
          <p:nvPr/>
        </p:nvPicPr>
        <p:blipFill>
          <a:blip r:embed="rId3"/>
          <a:stretch>
            <a:fillRect/>
          </a:stretch>
        </p:blipFill>
        <p:spPr>
          <a:xfrm>
            <a:off x="774041" y="1600393"/>
            <a:ext cx="4898971" cy="3055582"/>
          </a:xfrm>
          <a:prstGeom prst="rect">
            <a:avLst/>
          </a:prstGeom>
        </p:spPr>
      </p:pic>
      <p:sp>
        <p:nvSpPr>
          <p:cNvPr id="29" name="TextBox 28"/>
          <p:cNvSpPr txBox="1"/>
          <p:nvPr/>
        </p:nvSpPr>
        <p:spPr>
          <a:xfrm>
            <a:off x="1129004" y="4917233"/>
            <a:ext cx="3778898" cy="369332"/>
          </a:xfrm>
          <a:prstGeom prst="rect">
            <a:avLst/>
          </a:prstGeom>
          <a:noFill/>
        </p:spPr>
        <p:txBody>
          <a:bodyPr wrap="square" rtlCol="0">
            <a:spAutoFit/>
          </a:bodyPr>
          <a:lstStyle/>
          <a:p>
            <a:r>
              <a:rPr lang="en-US" altLang="zh-CN" dirty="0" smtClean="0"/>
              <a:t>Master</a:t>
            </a:r>
            <a:r>
              <a:rPr lang="zh-CN" altLang="en-US" dirty="0" smtClean="0"/>
              <a:t>节点</a:t>
            </a:r>
            <a:r>
              <a:rPr lang="en-US" altLang="zh-CN" dirty="0" err="1" smtClean="0"/>
              <a:t>hadoop</a:t>
            </a:r>
            <a:r>
              <a:rPr lang="zh-CN" altLang="en-US" dirty="0" smtClean="0"/>
              <a:t>启动</a:t>
            </a:r>
            <a:endParaRPr lang="zh-CN" altLang="en-US" dirty="0"/>
          </a:p>
        </p:txBody>
      </p:sp>
      <p:pic>
        <p:nvPicPr>
          <p:cNvPr id="30" name="图片 29" descr="微信图片_20200712233740.png"/>
          <p:cNvPicPr>
            <a:picLocks noChangeAspect="1"/>
          </p:cNvPicPr>
          <p:nvPr/>
        </p:nvPicPr>
        <p:blipFill>
          <a:blip r:embed="rId4"/>
          <a:stretch>
            <a:fillRect/>
          </a:stretch>
        </p:blipFill>
        <p:spPr>
          <a:xfrm>
            <a:off x="5696403" y="154819"/>
            <a:ext cx="3214332" cy="2345784"/>
          </a:xfrm>
          <a:prstGeom prst="rect">
            <a:avLst/>
          </a:prstGeom>
        </p:spPr>
      </p:pic>
      <p:pic>
        <p:nvPicPr>
          <p:cNvPr id="31" name="图片 30" descr="微信图片_20200712233745.png"/>
          <p:cNvPicPr>
            <a:picLocks noChangeAspect="1"/>
          </p:cNvPicPr>
          <p:nvPr/>
        </p:nvPicPr>
        <p:blipFill>
          <a:blip r:embed="rId5"/>
          <a:stretch>
            <a:fillRect/>
          </a:stretch>
        </p:blipFill>
        <p:spPr>
          <a:xfrm>
            <a:off x="8935836" y="111967"/>
            <a:ext cx="3256163" cy="2379306"/>
          </a:xfrm>
          <a:prstGeom prst="rect">
            <a:avLst/>
          </a:prstGeom>
        </p:spPr>
      </p:pic>
      <p:sp>
        <p:nvSpPr>
          <p:cNvPr id="32" name="TextBox 31"/>
          <p:cNvSpPr txBox="1"/>
          <p:nvPr/>
        </p:nvSpPr>
        <p:spPr>
          <a:xfrm>
            <a:off x="6288832" y="2612571"/>
            <a:ext cx="2248678" cy="369332"/>
          </a:xfrm>
          <a:prstGeom prst="rect">
            <a:avLst/>
          </a:prstGeom>
          <a:noFill/>
        </p:spPr>
        <p:txBody>
          <a:bodyPr wrap="square" rtlCol="0">
            <a:spAutoFit/>
          </a:bodyPr>
          <a:lstStyle/>
          <a:p>
            <a:r>
              <a:rPr lang="en-US" altLang="zh-CN" dirty="0" err="1" smtClean="0"/>
              <a:t>Slave1</a:t>
            </a:r>
            <a:r>
              <a:rPr lang="zh-CN" altLang="en-US" dirty="0" smtClean="0"/>
              <a:t>节点</a:t>
            </a:r>
            <a:endParaRPr lang="zh-CN" altLang="en-US" dirty="0"/>
          </a:p>
        </p:txBody>
      </p:sp>
      <p:sp>
        <p:nvSpPr>
          <p:cNvPr id="33" name="TextBox 32"/>
          <p:cNvSpPr txBox="1"/>
          <p:nvPr/>
        </p:nvSpPr>
        <p:spPr>
          <a:xfrm>
            <a:off x="9479902" y="2575249"/>
            <a:ext cx="2313992" cy="369332"/>
          </a:xfrm>
          <a:prstGeom prst="rect">
            <a:avLst/>
          </a:prstGeom>
          <a:noFill/>
        </p:spPr>
        <p:txBody>
          <a:bodyPr wrap="square" rtlCol="0">
            <a:spAutoFit/>
          </a:bodyPr>
          <a:lstStyle/>
          <a:p>
            <a:r>
              <a:rPr lang="en-US" altLang="zh-CN" dirty="0" err="1" smtClean="0"/>
              <a:t>Slave2</a:t>
            </a:r>
            <a:r>
              <a:rPr lang="zh-CN" altLang="en-US" dirty="0" smtClean="0"/>
              <a:t>节点</a:t>
            </a:r>
            <a:endParaRPr lang="zh-CN" altLang="en-US" dirty="0"/>
          </a:p>
        </p:txBody>
      </p:sp>
      <p:pic>
        <p:nvPicPr>
          <p:cNvPr id="34" name="图片 33" descr="微信图片_20200712233749.png"/>
          <p:cNvPicPr>
            <a:picLocks noChangeAspect="1"/>
          </p:cNvPicPr>
          <p:nvPr/>
        </p:nvPicPr>
        <p:blipFill>
          <a:blip r:embed="rId6"/>
          <a:stretch>
            <a:fillRect/>
          </a:stretch>
        </p:blipFill>
        <p:spPr>
          <a:xfrm>
            <a:off x="5794449" y="3324238"/>
            <a:ext cx="5753599" cy="2392888"/>
          </a:xfrm>
          <a:prstGeom prst="rect">
            <a:avLst/>
          </a:prstGeom>
        </p:spPr>
      </p:pic>
      <p:sp>
        <p:nvSpPr>
          <p:cNvPr id="35" name="TextBox 34"/>
          <p:cNvSpPr txBox="1"/>
          <p:nvPr/>
        </p:nvSpPr>
        <p:spPr>
          <a:xfrm>
            <a:off x="6764694" y="5906278"/>
            <a:ext cx="4152122" cy="369332"/>
          </a:xfrm>
          <a:prstGeom prst="rect">
            <a:avLst/>
          </a:prstGeom>
          <a:noFill/>
        </p:spPr>
        <p:txBody>
          <a:bodyPr wrap="square" rtlCol="0">
            <a:spAutoFit/>
          </a:bodyPr>
          <a:lstStyle/>
          <a:p>
            <a:r>
              <a:rPr lang="en-US" altLang="zh-CN" dirty="0" smtClean="0"/>
              <a:t>Master</a:t>
            </a:r>
            <a:r>
              <a:rPr lang="zh-CN" altLang="en-US" dirty="0" smtClean="0"/>
              <a:t>节点关闭集群</a:t>
            </a:r>
            <a:endParaRPr lang="zh-CN" altLang="en-US" dirty="0"/>
          </a:p>
        </p:txBody>
      </p:sp>
    </p:spTree>
    <p:extLst>
      <p:ext uri="{BB962C8B-B14F-4D97-AF65-F5344CB8AC3E}">
        <p14:creationId xmlns:p14="http://schemas.microsoft.com/office/powerpoint/2010/main" val="801797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smtClean="0">
                <a:solidFill>
                  <a:schemeClr val="accent1"/>
                </a:solidFill>
              </a:rPr>
              <a:t>成果展示</a:t>
            </a:r>
            <a:endParaRPr lang="zh-CN" altLang="en-US" sz="3600" b="1" dirty="0">
              <a:solidFill>
                <a:schemeClr val="accent1"/>
              </a:solidFill>
            </a:endParaRPr>
          </a:p>
        </p:txBody>
      </p:sp>
      <p:sp>
        <p:nvSpPr>
          <p:cNvPr id="36" name="矩形 35"/>
          <p:cNvSpPr/>
          <p:nvPr/>
        </p:nvSpPr>
        <p:spPr>
          <a:xfrm>
            <a:off x="1840826" y="898787"/>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rPr>
              <a:t>Spark</a:t>
            </a:r>
            <a:r>
              <a:rPr lang="zh-CN" altLang="en-US" sz="1600" dirty="0" smtClean="0">
                <a:solidFill>
                  <a:schemeClr val="tx1">
                    <a:lumMod val="65000"/>
                    <a:lumOff val="35000"/>
                  </a:schemeClr>
                </a:solidFill>
              </a:rPr>
              <a:t>配置</a:t>
            </a:r>
            <a:endParaRPr lang="zh-CN" altLang="en-US" sz="1600" dirty="0">
              <a:solidFill>
                <a:schemeClr val="tx1">
                  <a:lumMod val="65000"/>
                  <a:lumOff val="35000"/>
                </a:schemeClr>
              </a:solidFill>
            </a:endParaRPr>
          </a:p>
        </p:txBody>
      </p:sp>
      <p:pic>
        <p:nvPicPr>
          <p:cNvPr id="39" name="图片 38" descr="微信图片_20200712233753.png"/>
          <p:cNvPicPr>
            <a:picLocks noChangeAspect="1"/>
          </p:cNvPicPr>
          <p:nvPr/>
        </p:nvPicPr>
        <p:blipFill>
          <a:blip r:embed="rId3"/>
          <a:stretch>
            <a:fillRect/>
          </a:stretch>
        </p:blipFill>
        <p:spPr>
          <a:xfrm>
            <a:off x="3280166" y="1154232"/>
            <a:ext cx="5631668" cy="4549535"/>
          </a:xfrm>
          <a:prstGeom prst="rect">
            <a:avLst/>
          </a:prstGeom>
        </p:spPr>
      </p:pic>
    </p:spTree>
    <p:extLst>
      <p:ext uri="{BB962C8B-B14F-4D97-AF65-F5344CB8AC3E}">
        <p14:creationId xmlns:p14="http://schemas.microsoft.com/office/powerpoint/2010/main" val="36823773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smtClean="0">
                <a:solidFill>
                  <a:schemeClr val="accent1"/>
                </a:solidFill>
              </a:rPr>
              <a:t>成果展示</a:t>
            </a:r>
            <a:endParaRPr lang="zh-CN" altLang="en-US" sz="3600" b="1" dirty="0">
              <a:solidFill>
                <a:schemeClr val="accent1"/>
              </a:solidFill>
            </a:endParaRPr>
          </a:p>
        </p:txBody>
      </p:sp>
      <p:sp>
        <p:nvSpPr>
          <p:cNvPr id="22" name="矩形 21"/>
          <p:cNvSpPr/>
          <p:nvPr/>
        </p:nvSpPr>
        <p:spPr>
          <a:xfrm>
            <a:off x="1840826" y="898787"/>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smtClean="0">
                <a:solidFill>
                  <a:schemeClr val="tx1">
                    <a:lumMod val="65000"/>
                    <a:lumOff val="35000"/>
                  </a:schemeClr>
                </a:solidFill>
              </a:rPr>
              <a:t>气温预测</a:t>
            </a:r>
            <a:endParaRPr lang="zh-CN" altLang="en-US" sz="1600" dirty="0">
              <a:solidFill>
                <a:schemeClr val="tx1">
                  <a:lumMod val="65000"/>
                  <a:lumOff val="35000"/>
                </a:schemeClr>
              </a:solidFill>
            </a:endParaRPr>
          </a:p>
        </p:txBody>
      </p:sp>
      <p:sp>
        <p:nvSpPr>
          <p:cNvPr id="26" name="TextBox 25"/>
          <p:cNvSpPr txBox="1"/>
          <p:nvPr/>
        </p:nvSpPr>
        <p:spPr>
          <a:xfrm>
            <a:off x="942392" y="1474237"/>
            <a:ext cx="9797143" cy="923330"/>
          </a:xfrm>
          <a:prstGeom prst="rect">
            <a:avLst/>
          </a:prstGeom>
          <a:noFill/>
        </p:spPr>
        <p:txBody>
          <a:bodyPr wrap="square" rtlCol="0">
            <a:spAutoFit/>
          </a:bodyPr>
          <a:lstStyle/>
          <a:p>
            <a:pPr indent="457200"/>
            <a:r>
              <a:rPr lang="zh-CN" altLang="en-US" dirty="0" smtClean="0"/>
              <a:t>这部分内容由我和组内的宋廷泽同学分工完成，由我负责去</a:t>
            </a:r>
            <a:r>
              <a:rPr lang="en-US" altLang="zh-CN" dirty="0" smtClean="0"/>
              <a:t>NOAA</a:t>
            </a:r>
            <a:r>
              <a:rPr lang="zh-CN" altLang="en-US" dirty="0" smtClean="0"/>
              <a:t>网站获取原始数据，下载好后进行数据的初步清洗，完成后交给宋廷泽同学处理进行未来一周气温预测，有问题的数据重新清洗处理再进行预测，最终完成</a:t>
            </a:r>
            <a:r>
              <a:rPr lang="en-US" altLang="zh-CN" dirty="0" smtClean="0"/>
              <a:t>29</a:t>
            </a:r>
            <a:r>
              <a:rPr lang="zh-CN" altLang="en-US" dirty="0" smtClean="0"/>
              <a:t>个城市或地区的未来一周气温预测。</a:t>
            </a:r>
            <a:endParaRPr lang="zh-CN" altLang="en-US" dirty="0"/>
          </a:p>
        </p:txBody>
      </p:sp>
      <p:pic>
        <p:nvPicPr>
          <p:cNvPr id="27" name="图片 26" descr="微信图片_20200712235207.png"/>
          <p:cNvPicPr>
            <a:picLocks noChangeAspect="1"/>
          </p:cNvPicPr>
          <p:nvPr/>
        </p:nvPicPr>
        <p:blipFill>
          <a:blip r:embed="rId3"/>
          <a:stretch>
            <a:fillRect/>
          </a:stretch>
        </p:blipFill>
        <p:spPr>
          <a:xfrm>
            <a:off x="1951289" y="2460167"/>
            <a:ext cx="8382727" cy="3673159"/>
          </a:xfrm>
          <a:prstGeom prst="rect">
            <a:avLst/>
          </a:prstGeom>
        </p:spPr>
      </p:pic>
    </p:spTree>
    <p:extLst>
      <p:ext uri="{BB962C8B-B14F-4D97-AF65-F5344CB8AC3E}">
        <p14:creationId xmlns:p14="http://schemas.microsoft.com/office/powerpoint/2010/main" val="2174455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smtClean="0">
                <a:solidFill>
                  <a:schemeClr val="accent1"/>
                </a:solidFill>
              </a:rPr>
              <a:t>成果展示</a:t>
            </a:r>
            <a:endParaRPr lang="zh-CN" altLang="en-US" sz="3600" b="1" dirty="0">
              <a:solidFill>
                <a:schemeClr val="accent1"/>
              </a:solidFill>
            </a:endParaRPr>
          </a:p>
        </p:txBody>
      </p:sp>
      <p:sp>
        <p:nvSpPr>
          <p:cNvPr id="64" name="矩形 63"/>
          <p:cNvSpPr/>
          <p:nvPr/>
        </p:nvSpPr>
        <p:spPr>
          <a:xfrm>
            <a:off x="1840826" y="898787"/>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smtClean="0">
                <a:solidFill>
                  <a:schemeClr val="tx1">
                    <a:lumMod val="65000"/>
                    <a:lumOff val="35000"/>
                  </a:schemeClr>
                </a:solidFill>
              </a:rPr>
              <a:t>系统测试</a:t>
            </a:r>
            <a:endParaRPr lang="zh-CN" altLang="en-US" sz="1600" dirty="0">
              <a:solidFill>
                <a:schemeClr val="tx1">
                  <a:lumMod val="65000"/>
                  <a:lumOff val="35000"/>
                </a:schemeClr>
              </a:solidFill>
            </a:endParaRPr>
          </a:p>
        </p:txBody>
      </p:sp>
      <p:sp>
        <p:nvSpPr>
          <p:cNvPr id="72" name="TextBox 71"/>
          <p:cNvSpPr txBox="1"/>
          <p:nvPr/>
        </p:nvSpPr>
        <p:spPr>
          <a:xfrm>
            <a:off x="895739" y="1306286"/>
            <a:ext cx="10618237" cy="369332"/>
          </a:xfrm>
          <a:prstGeom prst="rect">
            <a:avLst/>
          </a:prstGeom>
          <a:noFill/>
        </p:spPr>
        <p:txBody>
          <a:bodyPr wrap="square" rtlCol="0">
            <a:spAutoFit/>
          </a:bodyPr>
          <a:lstStyle/>
          <a:p>
            <a:r>
              <a:rPr lang="zh-CN" altLang="en-US" dirty="0" smtClean="0"/>
              <a:t>在项目基本完成后，组织了对系统的测试，由我编写了项目的测试报告。</a:t>
            </a:r>
            <a:endParaRPr lang="zh-CN" altLang="en-US" dirty="0"/>
          </a:p>
        </p:txBody>
      </p:sp>
      <p:pic>
        <p:nvPicPr>
          <p:cNvPr id="73" name="图片 72" descr="微信截图_20200712235448.png"/>
          <p:cNvPicPr>
            <a:picLocks noChangeAspect="1"/>
          </p:cNvPicPr>
          <p:nvPr/>
        </p:nvPicPr>
        <p:blipFill>
          <a:blip r:embed="rId4"/>
          <a:stretch>
            <a:fillRect/>
          </a:stretch>
        </p:blipFill>
        <p:spPr>
          <a:xfrm>
            <a:off x="223935" y="1754156"/>
            <a:ext cx="6578082" cy="4439782"/>
          </a:xfrm>
          <a:prstGeom prst="rect">
            <a:avLst/>
          </a:prstGeom>
        </p:spPr>
      </p:pic>
      <p:pic>
        <p:nvPicPr>
          <p:cNvPr id="74" name="图片 73" descr="微信截图_20200712235459.png"/>
          <p:cNvPicPr>
            <a:picLocks noChangeAspect="1"/>
          </p:cNvPicPr>
          <p:nvPr/>
        </p:nvPicPr>
        <p:blipFill>
          <a:blip r:embed="rId5"/>
          <a:stretch>
            <a:fillRect/>
          </a:stretch>
        </p:blipFill>
        <p:spPr>
          <a:xfrm>
            <a:off x="5299786" y="1791478"/>
            <a:ext cx="6624735" cy="4355807"/>
          </a:xfrm>
          <a:prstGeom prst="rect">
            <a:avLst/>
          </a:prstGeom>
        </p:spPr>
      </p:pic>
    </p:spTree>
    <p:custDataLst>
      <p:tags r:id="rId1"/>
    </p:custDataLst>
    <p:extLst>
      <p:ext uri="{BB962C8B-B14F-4D97-AF65-F5344CB8AC3E}">
        <p14:creationId xmlns:p14="http://schemas.microsoft.com/office/powerpoint/2010/main" val="24322260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33635" y="2640253"/>
            <a:ext cx="3753768" cy="2007267"/>
            <a:chOff x="4622800" y="2197116"/>
            <a:chExt cx="3753768" cy="2007267"/>
          </a:xfrm>
        </p:grpSpPr>
        <p:sp>
          <p:nvSpPr>
            <p:cNvPr id="3" name="矩形 2"/>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dirty="0">
                  <a:solidFill>
                    <a:schemeClr val="tx2"/>
                  </a:solidFill>
                </a:rPr>
                <a:t>PART </a:t>
              </a:r>
              <a:r>
                <a:rPr lang="en-US" altLang="zh-CN" sz="3600" dirty="0" smtClean="0">
                  <a:solidFill>
                    <a:schemeClr val="tx2"/>
                  </a:solidFill>
                </a:rPr>
                <a:t>3.4</a:t>
              </a:r>
              <a:endParaRPr lang="zh-CN" altLang="en-US" sz="3600" dirty="0">
                <a:solidFill>
                  <a:schemeClr val="tx2"/>
                </a:solidFill>
              </a:endParaRPr>
            </a:p>
          </p:txBody>
        </p:sp>
        <p:sp>
          <p:nvSpPr>
            <p:cNvPr id="4" name="矩形 3"/>
            <p:cNvSpPr/>
            <p:nvPr/>
          </p:nvSpPr>
          <p:spPr>
            <a:xfrm>
              <a:off x="4839551" y="2782455"/>
              <a:ext cx="3537017" cy="1421928"/>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b="1" dirty="0">
                  <a:solidFill>
                    <a:schemeClr val="accent3"/>
                  </a:solidFill>
                </a:rPr>
                <a:t>Echarts</a:t>
              </a:r>
              <a:r>
                <a:rPr lang="zh-CN" altLang="en-US" sz="3600" b="1" dirty="0" smtClean="0">
                  <a:solidFill>
                    <a:schemeClr val="accent3"/>
                  </a:solidFill>
                </a:rPr>
                <a:t>绘制</a:t>
              </a:r>
              <a:endParaRPr lang="en-US" altLang="zh-CN" sz="3600" b="1" dirty="0" smtClean="0">
                <a:solidFill>
                  <a:schemeClr val="accent3"/>
                </a:solidFill>
              </a:endParaRPr>
            </a:p>
            <a:p>
              <a:pPr>
                <a:lnSpc>
                  <a:spcPct val="120000"/>
                </a:lnSpc>
              </a:pPr>
              <a:r>
                <a:rPr lang="zh-CN" altLang="en-US" sz="3600" b="1" dirty="0" smtClean="0">
                  <a:solidFill>
                    <a:schemeClr val="accent3"/>
                  </a:solidFill>
                </a:rPr>
                <a:t>地图</a:t>
              </a:r>
              <a:r>
                <a:rPr lang="zh-CN" altLang="en-US" sz="3600" b="1" dirty="0">
                  <a:solidFill>
                    <a:schemeClr val="accent3"/>
                  </a:solidFill>
                </a:rPr>
                <a:t>和走势</a:t>
              </a:r>
              <a:r>
                <a:rPr lang="zh-CN" altLang="en-US" sz="3600" b="1" dirty="0" smtClean="0">
                  <a:solidFill>
                    <a:schemeClr val="accent3"/>
                  </a:solidFill>
                </a:rPr>
                <a:t>图</a:t>
              </a:r>
              <a:r>
                <a:rPr lang="zh-CN" altLang="en-US" sz="1200" b="1" dirty="0" smtClean="0">
                  <a:solidFill>
                    <a:schemeClr val="accent3"/>
                  </a:solidFill>
                </a:rPr>
                <a:t>（余福）</a:t>
              </a:r>
              <a:endParaRPr lang="zh-CN" altLang="en-US" sz="1200" b="1" dirty="0">
                <a:solidFill>
                  <a:schemeClr val="accent3"/>
                </a:solidFill>
              </a:endParaRPr>
            </a:p>
          </p:txBody>
        </p:sp>
        <p:sp>
          <p:nvSpPr>
            <p:cNvPr id="5" name="文本框 4"/>
            <p:cNvSpPr txBox="1"/>
            <p:nvPr/>
          </p:nvSpPr>
          <p:spPr>
            <a:xfrm>
              <a:off x="4839335" y="3578876"/>
              <a:ext cx="2964815" cy="416524"/>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2000" dirty="0">
                <a:solidFill>
                  <a:schemeClr val="tx2"/>
                </a:solidFill>
                <a:latin typeface="+mj-ea"/>
                <a:ea typeface="+mj-ea"/>
              </a:endParaRPr>
            </a:p>
          </p:txBody>
        </p:sp>
        <p:cxnSp>
          <p:nvCxnSpPr>
            <p:cNvPr id="6" name="直接连接符 5"/>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5894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014527" y="118809"/>
            <a:ext cx="3798571" cy="2690417"/>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b="1" dirty="0">
                <a:solidFill>
                  <a:schemeClr val="accent3"/>
                </a:solidFill>
              </a:rPr>
              <a:t>Echarts</a:t>
            </a:r>
            <a:r>
              <a:rPr lang="zh-CN" altLang="en-US" sz="3600" b="1" dirty="0">
                <a:solidFill>
                  <a:schemeClr val="accent3"/>
                </a:solidFill>
              </a:rPr>
              <a:t>绘制地图和走势图</a:t>
            </a:r>
          </a:p>
          <a:p>
            <a:pPr>
              <a:lnSpc>
                <a:spcPct val="120000"/>
              </a:lnSpc>
            </a:pPr>
            <a:endParaRPr lang="zh-CN" altLang="en-US" sz="3600" b="1" dirty="0">
              <a:solidFill>
                <a:schemeClr val="accent3"/>
              </a:solidFill>
            </a:endParaRPr>
          </a:p>
          <a:p>
            <a:pPr>
              <a:lnSpc>
                <a:spcPct val="120000"/>
              </a:lnSpc>
            </a:pPr>
            <a:endParaRPr lang="zh-CN" altLang="en-US" sz="3600" b="1" dirty="0">
              <a:solidFill>
                <a:schemeClr val="accent1"/>
              </a:solidFill>
            </a:endParaRPr>
          </a:p>
        </p:txBody>
      </p:sp>
      <p:pic>
        <p:nvPicPr>
          <p:cNvPr id="8" name="图片 7">
            <a:extLst>
              <a:ext uri="{FF2B5EF4-FFF2-40B4-BE49-F238E27FC236}">
                <a16:creationId xmlns:a16="http://schemas.microsoft.com/office/drawing/2014/main" xmlns="" id="{0887243B-539B-439C-9A78-6BF146AC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49" y="2257123"/>
            <a:ext cx="3798571" cy="3068076"/>
          </a:xfrm>
          <a:prstGeom prst="rect">
            <a:avLst/>
          </a:prstGeom>
        </p:spPr>
      </p:pic>
      <p:sp>
        <p:nvSpPr>
          <p:cNvPr id="9" name="文本框 8">
            <a:extLst>
              <a:ext uri="{FF2B5EF4-FFF2-40B4-BE49-F238E27FC236}">
                <a16:creationId xmlns:a16="http://schemas.microsoft.com/office/drawing/2014/main" xmlns="" id="{D6D23C98-0133-489B-99CE-94AB345718E5}"/>
              </a:ext>
            </a:extLst>
          </p:cNvPr>
          <p:cNvSpPr txBox="1"/>
          <p:nvPr/>
        </p:nvSpPr>
        <p:spPr>
          <a:xfrm>
            <a:off x="2794000" y="5821680"/>
            <a:ext cx="1402080" cy="369332"/>
          </a:xfrm>
          <a:prstGeom prst="rect">
            <a:avLst/>
          </a:prstGeom>
          <a:noFill/>
        </p:spPr>
        <p:txBody>
          <a:bodyPr wrap="square" rtlCol="0">
            <a:spAutoFit/>
          </a:bodyPr>
          <a:lstStyle/>
          <a:p>
            <a:r>
              <a:rPr lang="zh-CN" altLang="en-US" dirty="0"/>
              <a:t>中国地图</a:t>
            </a:r>
          </a:p>
        </p:txBody>
      </p:sp>
      <p:pic>
        <p:nvPicPr>
          <p:cNvPr id="11" name="图片 10">
            <a:extLst>
              <a:ext uri="{FF2B5EF4-FFF2-40B4-BE49-F238E27FC236}">
                <a16:creationId xmlns:a16="http://schemas.microsoft.com/office/drawing/2014/main" xmlns="" id="{788CFAAC-D7EA-416D-91CF-2F05A2A11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457" y="3135492"/>
            <a:ext cx="3225966" cy="2686188"/>
          </a:xfrm>
          <a:prstGeom prst="rect">
            <a:avLst/>
          </a:prstGeom>
        </p:spPr>
      </p:pic>
      <p:sp>
        <p:nvSpPr>
          <p:cNvPr id="13" name="文本框 12">
            <a:extLst>
              <a:ext uri="{FF2B5EF4-FFF2-40B4-BE49-F238E27FC236}">
                <a16:creationId xmlns:a16="http://schemas.microsoft.com/office/drawing/2014/main" xmlns="" id="{3BE01C78-941D-4D34-9DD0-72D99D1DD4CA}"/>
              </a:ext>
            </a:extLst>
          </p:cNvPr>
          <p:cNvSpPr txBox="1"/>
          <p:nvPr/>
        </p:nvSpPr>
        <p:spPr>
          <a:xfrm>
            <a:off x="6654800" y="1137920"/>
            <a:ext cx="2885440" cy="2031325"/>
          </a:xfrm>
          <a:prstGeom prst="rect">
            <a:avLst/>
          </a:prstGeom>
          <a:noFill/>
        </p:spPr>
        <p:txBody>
          <a:bodyPr wrap="square" rtlCol="0">
            <a:spAutoFit/>
          </a:bodyPr>
          <a:lstStyle/>
          <a:p>
            <a:r>
              <a:rPr lang="zh-CN" altLang="en-US" dirty="0"/>
              <a:t>在</a:t>
            </a:r>
            <a:r>
              <a:rPr lang="en-US" altLang="zh-CN" dirty="0"/>
              <a:t>eclipse</a:t>
            </a:r>
            <a:r>
              <a:rPr lang="zh-CN" altLang="en-US" dirty="0"/>
              <a:t>配置</a:t>
            </a:r>
            <a:r>
              <a:rPr lang="en-US" altLang="zh-CN" dirty="0"/>
              <a:t>tomcat</a:t>
            </a:r>
            <a:r>
              <a:rPr lang="zh-CN" altLang="en-US" dirty="0"/>
              <a:t>后，下载</a:t>
            </a:r>
            <a:r>
              <a:rPr lang="en-US" altLang="zh-CN" dirty="0"/>
              <a:t>china.js</a:t>
            </a:r>
            <a:r>
              <a:rPr lang="zh-CN" altLang="en-US" dirty="0"/>
              <a:t>和</a:t>
            </a:r>
            <a:r>
              <a:rPr lang="en-US" altLang="zh-CN" dirty="0"/>
              <a:t>echarts.js</a:t>
            </a:r>
            <a:r>
              <a:rPr lang="zh-CN" altLang="en-US" dirty="0"/>
              <a:t>成功绘制出网页的走势图和中国地图，我研究不通与后台数据交互后由吴介豪同学完成了与后台数据的交互</a:t>
            </a:r>
          </a:p>
        </p:txBody>
      </p:sp>
      <p:sp>
        <p:nvSpPr>
          <p:cNvPr id="14" name="文本框 13">
            <a:extLst>
              <a:ext uri="{FF2B5EF4-FFF2-40B4-BE49-F238E27FC236}">
                <a16:creationId xmlns:a16="http://schemas.microsoft.com/office/drawing/2014/main" xmlns="" id="{AE0DE368-FBE4-42BF-839E-63D13793F0E7}"/>
              </a:ext>
            </a:extLst>
          </p:cNvPr>
          <p:cNvSpPr txBox="1"/>
          <p:nvPr/>
        </p:nvSpPr>
        <p:spPr>
          <a:xfrm>
            <a:off x="7609840" y="6035040"/>
            <a:ext cx="1402080" cy="369332"/>
          </a:xfrm>
          <a:prstGeom prst="rect">
            <a:avLst/>
          </a:prstGeom>
          <a:noFill/>
        </p:spPr>
        <p:txBody>
          <a:bodyPr wrap="square" rtlCol="0">
            <a:spAutoFit/>
          </a:bodyPr>
          <a:lstStyle/>
          <a:p>
            <a:r>
              <a:rPr lang="zh-CN" altLang="en-US" dirty="0"/>
              <a:t>走势图</a:t>
            </a:r>
            <a:endParaRPr lang="en-US" altLang="zh-CN" dirty="0"/>
          </a:p>
        </p:txBody>
      </p:sp>
    </p:spTree>
    <p:extLst>
      <p:ext uri="{BB962C8B-B14F-4D97-AF65-F5344CB8AC3E}">
        <p14:creationId xmlns:p14="http://schemas.microsoft.com/office/powerpoint/2010/main" val="4088635383"/>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014527" y="118809"/>
            <a:ext cx="3798571" cy="2690417"/>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b="1" dirty="0">
                <a:solidFill>
                  <a:schemeClr val="accent3"/>
                </a:solidFill>
              </a:rPr>
              <a:t>Echarts</a:t>
            </a:r>
            <a:r>
              <a:rPr lang="zh-CN" altLang="en-US" sz="3600" b="1" dirty="0">
                <a:solidFill>
                  <a:schemeClr val="accent3"/>
                </a:solidFill>
              </a:rPr>
              <a:t>绘制地图和走势图</a:t>
            </a:r>
          </a:p>
          <a:p>
            <a:pPr>
              <a:lnSpc>
                <a:spcPct val="120000"/>
              </a:lnSpc>
            </a:pPr>
            <a:endParaRPr lang="zh-CN" altLang="en-US" sz="3600" b="1" dirty="0">
              <a:solidFill>
                <a:schemeClr val="accent3"/>
              </a:solidFill>
            </a:endParaRPr>
          </a:p>
          <a:p>
            <a:pPr>
              <a:lnSpc>
                <a:spcPct val="120000"/>
              </a:lnSpc>
            </a:pPr>
            <a:endParaRPr lang="zh-CN" altLang="en-US" sz="3600" b="1" dirty="0">
              <a:solidFill>
                <a:schemeClr val="accent1"/>
              </a:solidFill>
            </a:endParaRPr>
          </a:p>
        </p:txBody>
      </p:sp>
      <p:pic>
        <p:nvPicPr>
          <p:cNvPr id="11" name="图片 10">
            <a:extLst>
              <a:ext uri="{FF2B5EF4-FFF2-40B4-BE49-F238E27FC236}">
                <a16:creationId xmlns:a16="http://schemas.microsoft.com/office/drawing/2014/main" xmlns="" id="{788CFAAC-D7EA-416D-91CF-2F05A2A1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77" y="2434452"/>
            <a:ext cx="3225966" cy="2686188"/>
          </a:xfrm>
          <a:prstGeom prst="rect">
            <a:avLst/>
          </a:prstGeom>
        </p:spPr>
      </p:pic>
      <p:sp>
        <p:nvSpPr>
          <p:cNvPr id="13" name="文本框 12">
            <a:extLst>
              <a:ext uri="{FF2B5EF4-FFF2-40B4-BE49-F238E27FC236}">
                <a16:creationId xmlns:a16="http://schemas.microsoft.com/office/drawing/2014/main" xmlns="" id="{3BE01C78-941D-4D34-9DD0-72D99D1DD4CA}"/>
              </a:ext>
            </a:extLst>
          </p:cNvPr>
          <p:cNvSpPr txBox="1"/>
          <p:nvPr/>
        </p:nvSpPr>
        <p:spPr>
          <a:xfrm>
            <a:off x="6248400" y="2413337"/>
            <a:ext cx="2885440" cy="923330"/>
          </a:xfrm>
          <a:prstGeom prst="rect">
            <a:avLst/>
          </a:prstGeom>
          <a:noFill/>
        </p:spPr>
        <p:txBody>
          <a:bodyPr wrap="square" rtlCol="0">
            <a:spAutoFit/>
          </a:bodyPr>
          <a:lstStyle/>
          <a:p>
            <a:r>
              <a:rPr lang="zh-CN" altLang="en-US" dirty="0"/>
              <a:t>在</a:t>
            </a:r>
            <a:r>
              <a:rPr lang="en-US" altLang="zh-CN" dirty="0"/>
              <a:t>eclipse</a:t>
            </a:r>
            <a:r>
              <a:rPr lang="zh-CN" altLang="en-US" dirty="0"/>
              <a:t>的网页页面端运用</a:t>
            </a:r>
            <a:r>
              <a:rPr lang="en-US" altLang="zh-CN" dirty="0" smtClean="0"/>
              <a:t>echarts</a:t>
            </a:r>
            <a:r>
              <a:rPr lang="zh-CN" altLang="en-US" dirty="0" smtClean="0"/>
              <a:t>使用</a:t>
            </a:r>
            <a:r>
              <a:rPr lang="en-US" altLang="zh-CN" dirty="0"/>
              <a:t>line</a:t>
            </a:r>
            <a:r>
              <a:rPr lang="zh-CN" altLang="en-US" dirty="0"/>
              <a:t>类型的图表画出折线图</a:t>
            </a:r>
          </a:p>
        </p:txBody>
      </p:sp>
      <p:sp>
        <p:nvSpPr>
          <p:cNvPr id="14" name="文本框 13">
            <a:extLst>
              <a:ext uri="{FF2B5EF4-FFF2-40B4-BE49-F238E27FC236}">
                <a16:creationId xmlns:a16="http://schemas.microsoft.com/office/drawing/2014/main" xmlns="" id="{AE0DE368-FBE4-42BF-839E-63D13793F0E7}"/>
              </a:ext>
            </a:extLst>
          </p:cNvPr>
          <p:cNvSpPr txBox="1"/>
          <p:nvPr/>
        </p:nvSpPr>
        <p:spPr>
          <a:xfrm>
            <a:off x="2621280" y="5252720"/>
            <a:ext cx="1402080" cy="369332"/>
          </a:xfrm>
          <a:prstGeom prst="rect">
            <a:avLst/>
          </a:prstGeom>
          <a:noFill/>
        </p:spPr>
        <p:txBody>
          <a:bodyPr wrap="square" rtlCol="0">
            <a:spAutoFit/>
          </a:bodyPr>
          <a:lstStyle/>
          <a:p>
            <a:r>
              <a:rPr lang="zh-CN" altLang="en-US" dirty="0"/>
              <a:t>走势图</a:t>
            </a:r>
            <a:endParaRPr lang="en-US" altLang="zh-CN" dirty="0"/>
          </a:p>
        </p:txBody>
      </p:sp>
    </p:spTree>
    <p:extLst>
      <p:ext uri="{BB962C8B-B14F-4D97-AF65-F5344CB8AC3E}">
        <p14:creationId xmlns:p14="http://schemas.microsoft.com/office/powerpoint/2010/main" val="170519015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014527" y="118809"/>
            <a:ext cx="3798571" cy="2690417"/>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b="1" dirty="0">
                <a:solidFill>
                  <a:schemeClr val="accent3"/>
                </a:solidFill>
              </a:rPr>
              <a:t>Echarts</a:t>
            </a:r>
            <a:r>
              <a:rPr lang="zh-CN" altLang="en-US" sz="3600" b="1" dirty="0">
                <a:solidFill>
                  <a:schemeClr val="accent3"/>
                </a:solidFill>
              </a:rPr>
              <a:t>绘制地图和走势图</a:t>
            </a:r>
          </a:p>
          <a:p>
            <a:pPr>
              <a:lnSpc>
                <a:spcPct val="120000"/>
              </a:lnSpc>
            </a:pPr>
            <a:endParaRPr lang="zh-CN" altLang="en-US" sz="3600" b="1" dirty="0">
              <a:solidFill>
                <a:schemeClr val="accent3"/>
              </a:solidFill>
            </a:endParaRPr>
          </a:p>
          <a:p>
            <a:pPr>
              <a:lnSpc>
                <a:spcPct val="120000"/>
              </a:lnSpc>
            </a:pPr>
            <a:endParaRPr lang="zh-CN" altLang="en-US" sz="3600" b="1" dirty="0">
              <a:solidFill>
                <a:schemeClr val="accent1"/>
              </a:solidFill>
            </a:endParaRPr>
          </a:p>
        </p:txBody>
      </p:sp>
      <p:pic>
        <p:nvPicPr>
          <p:cNvPr id="8" name="图片 7">
            <a:extLst>
              <a:ext uri="{FF2B5EF4-FFF2-40B4-BE49-F238E27FC236}">
                <a16:creationId xmlns:a16="http://schemas.microsoft.com/office/drawing/2014/main" xmlns="" id="{0887243B-539B-439C-9A78-6BF146AC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49" y="2257123"/>
            <a:ext cx="3798571" cy="3068076"/>
          </a:xfrm>
          <a:prstGeom prst="rect">
            <a:avLst/>
          </a:prstGeom>
        </p:spPr>
      </p:pic>
      <p:sp>
        <p:nvSpPr>
          <p:cNvPr id="9" name="文本框 8">
            <a:extLst>
              <a:ext uri="{FF2B5EF4-FFF2-40B4-BE49-F238E27FC236}">
                <a16:creationId xmlns:a16="http://schemas.microsoft.com/office/drawing/2014/main" xmlns="" id="{D6D23C98-0133-489B-99CE-94AB345718E5}"/>
              </a:ext>
            </a:extLst>
          </p:cNvPr>
          <p:cNvSpPr txBox="1"/>
          <p:nvPr/>
        </p:nvSpPr>
        <p:spPr>
          <a:xfrm>
            <a:off x="2794000" y="5821680"/>
            <a:ext cx="1402080" cy="369332"/>
          </a:xfrm>
          <a:prstGeom prst="rect">
            <a:avLst/>
          </a:prstGeom>
          <a:noFill/>
        </p:spPr>
        <p:txBody>
          <a:bodyPr wrap="square" rtlCol="0">
            <a:spAutoFit/>
          </a:bodyPr>
          <a:lstStyle/>
          <a:p>
            <a:r>
              <a:rPr lang="zh-CN" altLang="en-US" dirty="0"/>
              <a:t>中国地图</a:t>
            </a:r>
          </a:p>
        </p:txBody>
      </p:sp>
      <p:sp>
        <p:nvSpPr>
          <p:cNvPr id="13" name="文本框 12">
            <a:extLst>
              <a:ext uri="{FF2B5EF4-FFF2-40B4-BE49-F238E27FC236}">
                <a16:creationId xmlns:a16="http://schemas.microsoft.com/office/drawing/2014/main" xmlns="" id="{3BE01C78-941D-4D34-9DD0-72D99D1DD4CA}"/>
              </a:ext>
            </a:extLst>
          </p:cNvPr>
          <p:cNvSpPr txBox="1"/>
          <p:nvPr/>
        </p:nvSpPr>
        <p:spPr>
          <a:xfrm>
            <a:off x="6770482" y="2184400"/>
            <a:ext cx="2885440" cy="923330"/>
          </a:xfrm>
          <a:prstGeom prst="rect">
            <a:avLst/>
          </a:prstGeom>
          <a:noFill/>
        </p:spPr>
        <p:txBody>
          <a:bodyPr wrap="square" rtlCol="0">
            <a:spAutoFit/>
          </a:bodyPr>
          <a:lstStyle/>
          <a:p>
            <a:r>
              <a:rPr lang="zh-CN" altLang="en-US" dirty="0"/>
              <a:t>在</a:t>
            </a:r>
            <a:r>
              <a:rPr lang="en-US" altLang="zh-CN" dirty="0"/>
              <a:t>eclipse</a:t>
            </a:r>
            <a:r>
              <a:rPr lang="zh-CN" altLang="en-US" dirty="0"/>
              <a:t>的网页页面端运用</a:t>
            </a:r>
            <a:r>
              <a:rPr lang="en-US" altLang="zh-CN" dirty="0" smtClean="0"/>
              <a:t>echarts</a:t>
            </a:r>
            <a:r>
              <a:rPr lang="zh-CN" altLang="en-US" dirty="0"/>
              <a:t>使用结合</a:t>
            </a:r>
            <a:r>
              <a:rPr lang="en-US" altLang="zh-CN" dirty="0"/>
              <a:t>china.js</a:t>
            </a:r>
            <a:r>
              <a:rPr lang="zh-CN" altLang="en-US" dirty="0"/>
              <a:t>绘制地图</a:t>
            </a:r>
          </a:p>
        </p:txBody>
      </p:sp>
    </p:spTree>
    <p:extLst>
      <p:ext uri="{BB962C8B-B14F-4D97-AF65-F5344CB8AC3E}">
        <p14:creationId xmlns:p14="http://schemas.microsoft.com/office/powerpoint/2010/main" val="11897720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014527" y="118809"/>
            <a:ext cx="3798571" cy="202561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3"/>
                </a:solidFill>
              </a:rPr>
              <a:t>其它</a:t>
            </a:r>
          </a:p>
          <a:p>
            <a:pPr>
              <a:lnSpc>
                <a:spcPct val="120000"/>
              </a:lnSpc>
            </a:pPr>
            <a:endParaRPr lang="zh-CN" altLang="en-US" sz="3600" b="1" dirty="0">
              <a:solidFill>
                <a:schemeClr val="accent3"/>
              </a:solidFill>
            </a:endParaRPr>
          </a:p>
          <a:p>
            <a:pPr>
              <a:lnSpc>
                <a:spcPct val="120000"/>
              </a:lnSpc>
            </a:pPr>
            <a:endParaRPr lang="zh-CN" altLang="en-US" sz="3600" b="1" dirty="0">
              <a:solidFill>
                <a:schemeClr val="accent1"/>
              </a:solidFill>
            </a:endParaRPr>
          </a:p>
        </p:txBody>
      </p:sp>
      <p:sp>
        <p:nvSpPr>
          <p:cNvPr id="13" name="文本框 12">
            <a:extLst>
              <a:ext uri="{FF2B5EF4-FFF2-40B4-BE49-F238E27FC236}">
                <a16:creationId xmlns:a16="http://schemas.microsoft.com/office/drawing/2014/main" xmlns="" id="{3BE01C78-941D-4D34-9DD0-72D99D1DD4CA}"/>
              </a:ext>
            </a:extLst>
          </p:cNvPr>
          <p:cNvSpPr txBox="1"/>
          <p:nvPr/>
        </p:nvSpPr>
        <p:spPr>
          <a:xfrm>
            <a:off x="1496366" y="1131618"/>
            <a:ext cx="4518353" cy="646331"/>
          </a:xfrm>
          <a:prstGeom prst="rect">
            <a:avLst/>
          </a:prstGeom>
          <a:noFill/>
        </p:spPr>
        <p:txBody>
          <a:bodyPr wrap="square" rtlCol="0">
            <a:spAutoFit/>
          </a:bodyPr>
          <a:lstStyle/>
          <a:p>
            <a:r>
              <a:rPr lang="zh-CN" altLang="en-US" dirty="0"/>
              <a:t>和组长研究用户管理，但是没有大突破，突破在组长</a:t>
            </a:r>
          </a:p>
        </p:txBody>
      </p:sp>
    </p:spTree>
    <p:extLst>
      <p:ext uri="{BB962C8B-B14F-4D97-AF65-F5344CB8AC3E}">
        <p14:creationId xmlns:p14="http://schemas.microsoft.com/office/powerpoint/2010/main" val="24890618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33635" y="2640253"/>
            <a:ext cx="3492500" cy="1798434"/>
            <a:chOff x="4622800" y="2197116"/>
            <a:chExt cx="3492500" cy="1798434"/>
          </a:xfrm>
        </p:grpSpPr>
        <p:sp>
          <p:nvSpPr>
            <p:cNvPr id="3" name="矩形 2"/>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a:solidFill>
                    <a:schemeClr val="tx2"/>
                  </a:solidFill>
                </a:rPr>
                <a:t>PART 01</a:t>
              </a:r>
              <a:endParaRPr lang="zh-CN" altLang="en-US" sz="3600">
                <a:solidFill>
                  <a:schemeClr val="tx2"/>
                </a:solidFill>
              </a:endParaRPr>
            </a:p>
          </p:txBody>
        </p:sp>
        <p:sp>
          <p:nvSpPr>
            <p:cNvPr id="4" name="矩形 3"/>
            <p:cNvSpPr/>
            <p:nvPr/>
          </p:nvSpPr>
          <p:spPr>
            <a:xfrm>
              <a:off x="4839552" y="2782455"/>
              <a:ext cx="3086433" cy="830164"/>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smtClean="0">
                  <a:solidFill>
                    <a:schemeClr val="accent3"/>
                  </a:solidFill>
                </a:rPr>
                <a:t>项目演示</a:t>
              </a:r>
              <a:endParaRPr lang="zh-CN" altLang="en-US" sz="4400" b="1" dirty="0">
                <a:solidFill>
                  <a:schemeClr val="accent3"/>
                </a:solidFill>
              </a:endParaRPr>
            </a:p>
          </p:txBody>
        </p:sp>
        <p:sp>
          <p:nvSpPr>
            <p:cNvPr id="5" name="文本框 4"/>
            <p:cNvSpPr txBox="1"/>
            <p:nvPr/>
          </p:nvSpPr>
          <p:spPr>
            <a:xfrm>
              <a:off x="4839552" y="3579026"/>
              <a:ext cx="296473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dirty="0">
                  <a:solidFill>
                    <a:schemeClr val="tx2"/>
                  </a:solidFill>
                  <a:latin typeface="+mj-ea"/>
                  <a:ea typeface="+mj-ea"/>
                </a:rPr>
                <a:t>PROJECT DEMO</a:t>
              </a:r>
            </a:p>
          </p:txBody>
        </p:sp>
        <p:cxnSp>
          <p:nvCxnSpPr>
            <p:cNvPr id="6" name="直接连接符 5"/>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10572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with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433635" y="2640253"/>
            <a:ext cx="3492500" cy="1798434"/>
            <a:chOff x="4622800" y="2197116"/>
            <a:chExt cx="3492500" cy="1798434"/>
          </a:xfrm>
        </p:grpSpPr>
        <p:sp>
          <p:nvSpPr>
            <p:cNvPr id="8" name="矩形 7"/>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dirty="0">
                  <a:solidFill>
                    <a:schemeClr val="tx2"/>
                  </a:solidFill>
                </a:rPr>
                <a:t>PART </a:t>
              </a:r>
              <a:r>
                <a:rPr lang="en-US" altLang="zh-CN" sz="3600" dirty="0" smtClean="0">
                  <a:solidFill>
                    <a:schemeClr val="tx2"/>
                  </a:solidFill>
                </a:rPr>
                <a:t>3</a:t>
              </a:r>
              <a:r>
                <a:rPr lang="en-US" altLang="zh-CN" sz="3600" dirty="0" smtClean="0">
                  <a:solidFill>
                    <a:schemeClr val="tx2"/>
                  </a:solidFill>
                </a:rPr>
                <a:t>.5</a:t>
              </a:r>
              <a:endParaRPr lang="zh-CN" altLang="en-US" sz="3600" dirty="0">
                <a:solidFill>
                  <a:schemeClr val="tx2"/>
                </a:solidFill>
              </a:endParaRPr>
            </a:p>
          </p:txBody>
        </p:sp>
        <p:sp>
          <p:nvSpPr>
            <p:cNvPr id="9" name="矩形 8"/>
            <p:cNvSpPr/>
            <p:nvPr/>
          </p:nvSpPr>
          <p:spPr>
            <a:xfrm>
              <a:off x="4839552" y="2782455"/>
              <a:ext cx="3086433" cy="835998"/>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smtClean="0">
                  <a:solidFill>
                    <a:schemeClr val="accent3"/>
                  </a:solidFill>
                </a:rPr>
                <a:t>工作</a:t>
              </a:r>
              <a:r>
                <a:rPr lang="zh-CN" altLang="en-US" sz="4400" b="1" dirty="0" smtClean="0">
                  <a:solidFill>
                    <a:schemeClr val="accent3"/>
                  </a:solidFill>
                </a:rPr>
                <a:t>汇报</a:t>
              </a:r>
              <a:r>
                <a:rPr lang="zh-CN" altLang="en-US" sz="1200" b="1" dirty="0" smtClean="0">
                  <a:solidFill>
                    <a:schemeClr val="accent3"/>
                  </a:solidFill>
                </a:rPr>
                <a:t>（吴介豪）</a:t>
              </a:r>
              <a:endParaRPr lang="zh-CN" altLang="en-US" sz="1200" b="1" dirty="0">
                <a:solidFill>
                  <a:schemeClr val="accent3"/>
                </a:solidFill>
              </a:endParaRPr>
            </a:p>
          </p:txBody>
        </p:sp>
        <p:sp>
          <p:nvSpPr>
            <p:cNvPr id="10" name="文本框 14"/>
            <p:cNvSpPr txBox="1"/>
            <p:nvPr/>
          </p:nvSpPr>
          <p:spPr>
            <a:xfrm>
              <a:off x="4839552" y="3579026"/>
              <a:ext cx="296473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dirty="0" smtClean="0">
                  <a:solidFill>
                    <a:schemeClr val="tx2"/>
                  </a:solidFill>
                  <a:latin typeface="+mj-ea"/>
                  <a:ea typeface="+mj-ea"/>
                </a:rPr>
                <a:t>WORK REPORT</a:t>
              </a:r>
              <a:endParaRPr lang="en-US" altLang="zh-CN" sz="2000" dirty="0">
                <a:solidFill>
                  <a:schemeClr val="tx2"/>
                </a:solidFill>
                <a:latin typeface="+mj-ea"/>
                <a:ea typeface="+mj-ea"/>
              </a:endParaRPr>
            </a:p>
          </p:txBody>
        </p:sp>
        <p:cxnSp>
          <p:nvCxnSpPr>
            <p:cNvPr id="11" name="直接连接符 10"/>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7023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3885901" y="1983052"/>
            <a:ext cx="3988100" cy="3755496"/>
            <a:chOff x="3669088" y="1795416"/>
            <a:chExt cx="4421725" cy="4163833"/>
          </a:xfrm>
        </p:grpSpPr>
        <p:sp>
          <p:nvSpPr>
            <p:cNvPr id="37" name="Arc 1"/>
            <p:cNvSpPr/>
            <p:nvPr/>
          </p:nvSpPr>
          <p:spPr>
            <a:xfrm>
              <a:off x="4169678" y="2016252"/>
              <a:ext cx="3889727" cy="3889727"/>
            </a:xfrm>
            <a:prstGeom prst="arc">
              <a:avLst>
                <a:gd name="adj1" fmla="val 2901203"/>
                <a:gd name="adj2" fmla="val 21394969"/>
              </a:avLst>
            </a:prstGeom>
            <a:ln w="152400">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50000"/>
                  </a:schemeClr>
                </a:solidFill>
                <a:ea typeface="微软雅黑" pitchFamily="34" charset="-122"/>
                <a:sym typeface="Segoe UI" panose="020B0502040204020203" pitchFamily="34" charset="0"/>
              </a:endParaRPr>
            </a:p>
          </p:txBody>
        </p:sp>
        <p:grpSp>
          <p:nvGrpSpPr>
            <p:cNvPr id="42" name="Group 86"/>
            <p:cNvGrpSpPr/>
            <p:nvPr/>
          </p:nvGrpSpPr>
          <p:grpSpPr>
            <a:xfrm>
              <a:off x="3669088" y="3540580"/>
              <a:ext cx="1080012" cy="553081"/>
              <a:chOff x="6642546" y="5546439"/>
              <a:chExt cx="725864" cy="371719"/>
            </a:xfrm>
          </p:grpSpPr>
          <p:sp>
            <p:nvSpPr>
              <p:cNvPr id="46"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47"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3</a:t>
                </a:r>
              </a:p>
            </p:txBody>
          </p:sp>
        </p:grpSp>
        <p:grpSp>
          <p:nvGrpSpPr>
            <p:cNvPr id="50" name="Group 86"/>
            <p:cNvGrpSpPr/>
            <p:nvPr/>
          </p:nvGrpSpPr>
          <p:grpSpPr>
            <a:xfrm>
              <a:off x="6451072" y="5406168"/>
              <a:ext cx="1080012" cy="553081"/>
              <a:chOff x="6642546" y="5546439"/>
              <a:chExt cx="725864" cy="371719"/>
            </a:xfrm>
          </p:grpSpPr>
          <p:sp>
            <p:nvSpPr>
              <p:cNvPr id="51"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52"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1</a:t>
                </a:r>
              </a:p>
            </p:txBody>
          </p:sp>
        </p:grpSp>
        <p:grpSp>
          <p:nvGrpSpPr>
            <p:cNvPr id="57" name="Group 86"/>
            <p:cNvGrpSpPr/>
            <p:nvPr/>
          </p:nvGrpSpPr>
          <p:grpSpPr>
            <a:xfrm>
              <a:off x="4399162" y="5266997"/>
              <a:ext cx="1080012" cy="553081"/>
              <a:chOff x="6642546" y="5546439"/>
              <a:chExt cx="725864" cy="371719"/>
            </a:xfrm>
          </p:grpSpPr>
          <p:sp>
            <p:nvSpPr>
              <p:cNvPr id="58"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59"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2</a:t>
                </a:r>
              </a:p>
            </p:txBody>
          </p:sp>
        </p:grpSp>
        <p:grpSp>
          <p:nvGrpSpPr>
            <p:cNvPr id="64" name="Group 86"/>
            <p:cNvGrpSpPr/>
            <p:nvPr/>
          </p:nvGrpSpPr>
          <p:grpSpPr>
            <a:xfrm>
              <a:off x="4983592" y="1795416"/>
              <a:ext cx="1080012" cy="553081"/>
              <a:chOff x="6642546" y="5546439"/>
              <a:chExt cx="725864" cy="371719"/>
            </a:xfrm>
          </p:grpSpPr>
          <p:sp>
            <p:nvSpPr>
              <p:cNvPr id="65"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66" name="TextBox 88"/>
              <p:cNvSpPr txBox="1"/>
              <p:nvPr/>
            </p:nvSpPr>
            <p:spPr>
              <a:xfrm>
                <a:off x="6642546" y="5605940"/>
                <a:ext cx="725864" cy="268909"/>
              </a:xfrm>
              <a:prstGeom prst="rect">
                <a:avLst/>
              </a:prstGeom>
              <a:noFill/>
            </p:spPr>
            <p:txBody>
              <a:bodyPr wrap="square" rtlCol="0">
                <a:spAutoFit/>
              </a:bodyPr>
              <a:lstStyle/>
              <a:p>
                <a:pPr algn="ctr"/>
                <a:r>
                  <a:rPr lang="en-US" altLang="zh-CN" sz="2000">
                    <a:solidFill>
                      <a:schemeClr val="bg1">
                        <a:lumMod val="50000"/>
                      </a:schemeClr>
                    </a:solidFill>
                    <a:ea typeface="微软雅黑" pitchFamily="34" charset="-122"/>
                    <a:sym typeface="Segoe UI" panose="020B0502040204020203" pitchFamily="34" charset="0"/>
                  </a:rPr>
                  <a:t>4</a:t>
                </a:r>
                <a:endParaRPr lang="en-US" sz="2000">
                  <a:solidFill>
                    <a:schemeClr val="bg1">
                      <a:lumMod val="50000"/>
                    </a:schemeClr>
                  </a:solidFill>
                  <a:ea typeface="微软雅黑" pitchFamily="34" charset="-122"/>
                  <a:sym typeface="Segoe UI" panose="020B0502040204020203" pitchFamily="34" charset="0"/>
                </a:endParaRPr>
              </a:p>
            </p:txBody>
          </p:sp>
        </p:grpSp>
        <p:grpSp>
          <p:nvGrpSpPr>
            <p:cNvPr id="71" name="Group 86"/>
            <p:cNvGrpSpPr/>
            <p:nvPr/>
          </p:nvGrpSpPr>
          <p:grpSpPr>
            <a:xfrm>
              <a:off x="7010801" y="2371990"/>
              <a:ext cx="1080012" cy="553081"/>
              <a:chOff x="6642546" y="5546439"/>
              <a:chExt cx="725864" cy="371719"/>
            </a:xfrm>
          </p:grpSpPr>
          <p:sp>
            <p:nvSpPr>
              <p:cNvPr id="72"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73" name="TextBox 88"/>
              <p:cNvSpPr txBox="1"/>
              <p:nvPr/>
            </p:nvSpPr>
            <p:spPr>
              <a:xfrm>
                <a:off x="6642546" y="5605940"/>
                <a:ext cx="725864" cy="268909"/>
              </a:xfrm>
              <a:prstGeom prst="rect">
                <a:avLst/>
              </a:prstGeom>
              <a:noFill/>
            </p:spPr>
            <p:txBody>
              <a:bodyPr wrap="square" rtlCol="0">
                <a:spAutoFit/>
              </a:bodyPr>
              <a:lstStyle/>
              <a:p>
                <a:pPr algn="ctr"/>
                <a:r>
                  <a:rPr lang="en-US" altLang="zh-CN" sz="2000">
                    <a:solidFill>
                      <a:schemeClr val="bg1">
                        <a:lumMod val="50000"/>
                      </a:schemeClr>
                    </a:solidFill>
                    <a:ea typeface="微软雅黑" pitchFamily="34" charset="-122"/>
                    <a:sym typeface="Segoe UI" panose="020B0502040204020203" pitchFamily="34" charset="0"/>
                  </a:rPr>
                  <a:t>5</a:t>
                </a:r>
                <a:endParaRPr lang="en-US" sz="2000">
                  <a:solidFill>
                    <a:schemeClr val="bg1">
                      <a:lumMod val="50000"/>
                    </a:schemeClr>
                  </a:solidFill>
                  <a:ea typeface="微软雅黑" pitchFamily="34" charset="-122"/>
                  <a:sym typeface="Segoe UI" panose="020B0502040204020203" pitchFamily="34" charset="0"/>
                </a:endParaRPr>
              </a:p>
            </p:txBody>
          </p:sp>
        </p:grpSp>
      </p:grpSp>
      <p:grpSp>
        <p:nvGrpSpPr>
          <p:cNvPr id="77" name="组合 76"/>
          <p:cNvGrpSpPr/>
          <p:nvPr/>
        </p:nvGrpSpPr>
        <p:grpSpPr>
          <a:xfrm>
            <a:off x="1836185" y="1775658"/>
            <a:ext cx="3066983" cy="606732"/>
            <a:chOff x="2541254" y="1909374"/>
            <a:chExt cx="3066983" cy="606732"/>
          </a:xfrm>
        </p:grpSpPr>
        <p:sp>
          <p:nvSpPr>
            <p:cNvPr id="78"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endParaRPr lang="en-US" sz="1200" dirty="0">
                <a:solidFill>
                  <a:schemeClr val="bg1">
                    <a:lumMod val="65000"/>
                  </a:schemeClr>
                </a:solidFill>
              </a:endParaRPr>
            </a:p>
          </p:txBody>
        </p:sp>
        <p:sp>
          <p:nvSpPr>
            <p:cNvPr id="79" name="TextBox 11"/>
            <p:cNvSpPr txBox="1"/>
            <p:nvPr/>
          </p:nvSpPr>
          <p:spPr>
            <a:xfrm>
              <a:off x="3159202" y="1909374"/>
              <a:ext cx="2449035" cy="369332"/>
            </a:xfrm>
            <a:prstGeom prst="rect">
              <a:avLst/>
            </a:prstGeom>
            <a:noFill/>
          </p:spPr>
          <p:txBody>
            <a:bodyPr wrap="square" lIns="0" tIns="0" rIns="0" bIns="0" rtlCol="0">
              <a:spAutoFit/>
              <a:scene3d>
                <a:camera prst="orthographicFront"/>
                <a:lightRig rig="threePt" dir="t"/>
              </a:scene3d>
              <a:sp3d contourW="12700"/>
            </a:bodyPr>
            <a:lstStyle/>
            <a:p>
              <a:pPr algn="r"/>
              <a:r>
                <a:rPr lang="en-US" altLang="zh-CN" sz="2400" dirty="0">
                  <a:solidFill>
                    <a:schemeClr val="tx1">
                      <a:lumMod val="75000"/>
                      <a:lumOff val="25000"/>
                    </a:schemeClr>
                  </a:solidFill>
                </a:rPr>
                <a:t>Eclipse</a:t>
              </a:r>
              <a:r>
                <a:rPr lang="zh-CN" altLang="en-US" sz="2400" dirty="0">
                  <a:solidFill>
                    <a:schemeClr val="tx1">
                      <a:lumMod val="75000"/>
                      <a:lumOff val="25000"/>
                    </a:schemeClr>
                  </a:solidFill>
                </a:rPr>
                <a:t>编写项目</a:t>
              </a:r>
            </a:p>
          </p:txBody>
        </p:sp>
      </p:grpSp>
      <p:grpSp>
        <p:nvGrpSpPr>
          <p:cNvPr id="80" name="组合 79"/>
          <p:cNvGrpSpPr/>
          <p:nvPr/>
        </p:nvGrpSpPr>
        <p:grpSpPr>
          <a:xfrm>
            <a:off x="764499" y="3438220"/>
            <a:ext cx="3239304" cy="576819"/>
            <a:chOff x="2368934" y="1939287"/>
            <a:chExt cx="3239304" cy="576819"/>
          </a:xfrm>
        </p:grpSpPr>
        <p:sp>
          <p:nvSpPr>
            <p:cNvPr id="81"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endParaRPr lang="en-US" sz="1200" dirty="0">
                <a:solidFill>
                  <a:schemeClr val="bg1">
                    <a:lumMod val="65000"/>
                  </a:schemeClr>
                </a:solidFill>
              </a:endParaRPr>
            </a:p>
          </p:txBody>
        </p:sp>
        <p:sp>
          <p:nvSpPr>
            <p:cNvPr id="82" name="TextBox 11"/>
            <p:cNvSpPr txBox="1"/>
            <p:nvPr/>
          </p:nvSpPr>
          <p:spPr>
            <a:xfrm>
              <a:off x="2368934" y="1939287"/>
              <a:ext cx="3239304" cy="369332"/>
            </a:xfrm>
            <a:prstGeom prst="rect">
              <a:avLst/>
            </a:prstGeom>
            <a:noFill/>
          </p:spPr>
          <p:txBody>
            <a:bodyPr wrap="square" lIns="0" tIns="0" rIns="0" bIns="0" rtlCol="0">
              <a:spAutoFit/>
              <a:scene3d>
                <a:camera prst="orthographicFront"/>
                <a:lightRig rig="threePt" dir="t"/>
              </a:scene3d>
              <a:sp3d contourW="12700"/>
            </a:bodyPr>
            <a:lstStyle/>
            <a:p>
              <a:pPr algn="r"/>
              <a:r>
                <a:rPr lang="zh-CN" altLang="en-US" sz="2400" dirty="0">
                  <a:solidFill>
                    <a:schemeClr val="tx1">
                      <a:lumMod val="75000"/>
                      <a:lumOff val="25000"/>
                    </a:schemeClr>
                  </a:solidFill>
                </a:rPr>
                <a:t>配置环境</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踩了很多坑</a:t>
              </a:r>
              <a:r>
                <a:rPr lang="en-US" altLang="zh-CN" sz="2400" dirty="0">
                  <a:solidFill>
                    <a:schemeClr val="tx1">
                      <a:lumMod val="75000"/>
                      <a:lumOff val="25000"/>
                    </a:schemeClr>
                  </a:solidFill>
                </a:rPr>
                <a:t>)</a:t>
              </a:r>
              <a:endParaRPr lang="en-US" sz="2400" dirty="0">
                <a:solidFill>
                  <a:schemeClr val="tx1">
                    <a:lumMod val="75000"/>
                    <a:lumOff val="25000"/>
                  </a:schemeClr>
                </a:solidFill>
              </a:endParaRPr>
            </a:p>
          </p:txBody>
        </p:sp>
      </p:grpSp>
      <p:grpSp>
        <p:nvGrpSpPr>
          <p:cNvPr id="83" name="组合 82"/>
          <p:cNvGrpSpPr/>
          <p:nvPr/>
        </p:nvGrpSpPr>
        <p:grpSpPr>
          <a:xfrm>
            <a:off x="1491807" y="5126258"/>
            <a:ext cx="3066983" cy="738664"/>
            <a:chOff x="2541254" y="1909374"/>
            <a:chExt cx="3066983" cy="738664"/>
          </a:xfrm>
        </p:grpSpPr>
        <p:sp>
          <p:nvSpPr>
            <p:cNvPr id="84"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endParaRPr lang="en-US" sz="1200" dirty="0">
                <a:solidFill>
                  <a:schemeClr val="bg1">
                    <a:lumMod val="65000"/>
                  </a:schemeClr>
                </a:solidFill>
              </a:endParaRPr>
            </a:p>
          </p:txBody>
        </p:sp>
        <p:sp>
          <p:nvSpPr>
            <p:cNvPr id="85" name="TextBox 11"/>
            <p:cNvSpPr txBox="1"/>
            <p:nvPr/>
          </p:nvSpPr>
          <p:spPr>
            <a:xfrm>
              <a:off x="3159202" y="1909374"/>
              <a:ext cx="2449035" cy="738664"/>
            </a:xfrm>
            <a:prstGeom prst="rect">
              <a:avLst/>
            </a:prstGeom>
            <a:noFill/>
          </p:spPr>
          <p:txBody>
            <a:bodyPr wrap="square" lIns="0" tIns="0" rIns="0" bIns="0" rtlCol="0">
              <a:spAutoFit/>
              <a:scene3d>
                <a:camera prst="orthographicFront"/>
                <a:lightRig rig="threePt" dir="t"/>
              </a:scene3d>
              <a:sp3d contourW="12700"/>
            </a:bodyPr>
            <a:lstStyle/>
            <a:p>
              <a:pPr algn="r"/>
              <a:r>
                <a:rPr lang="zh-CN" altLang="en-US" sz="2400" dirty="0">
                  <a:solidFill>
                    <a:schemeClr val="tx1">
                      <a:lumMod val="75000"/>
                      <a:lumOff val="25000"/>
                    </a:schemeClr>
                  </a:solidFill>
                </a:rPr>
                <a:t>对脚本语言</a:t>
              </a:r>
              <a:r>
                <a:rPr lang="en-US" altLang="zh-CN" sz="2400" dirty="0">
                  <a:solidFill>
                    <a:schemeClr val="tx1">
                      <a:lumMod val="75000"/>
                      <a:lumOff val="25000"/>
                    </a:schemeClr>
                  </a:solidFill>
                </a:rPr>
                <a:t>html</a:t>
              </a:r>
              <a:r>
                <a:rPr lang="zh-CN" altLang="en-US" sz="2400" dirty="0">
                  <a:solidFill>
                    <a:schemeClr val="tx1">
                      <a:lumMod val="75000"/>
                      <a:lumOff val="25000"/>
                    </a:schemeClr>
                  </a:solidFill>
                </a:rPr>
                <a:t>等进行基础认识</a:t>
              </a:r>
              <a:endParaRPr lang="en-US" sz="2400" dirty="0">
                <a:solidFill>
                  <a:schemeClr val="tx1">
                    <a:lumMod val="75000"/>
                    <a:lumOff val="25000"/>
                  </a:schemeClr>
                </a:solidFill>
              </a:endParaRPr>
            </a:p>
          </p:txBody>
        </p:sp>
      </p:grpSp>
      <p:grpSp>
        <p:nvGrpSpPr>
          <p:cNvPr id="86" name="组合 85"/>
          <p:cNvGrpSpPr/>
          <p:nvPr/>
        </p:nvGrpSpPr>
        <p:grpSpPr>
          <a:xfrm>
            <a:off x="7680214" y="5140772"/>
            <a:ext cx="3066983" cy="592218"/>
            <a:chOff x="2541254" y="1923888"/>
            <a:chExt cx="3066983" cy="592218"/>
          </a:xfrm>
        </p:grpSpPr>
        <p:sp>
          <p:nvSpPr>
            <p:cNvPr id="87"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endParaRPr lang="en-US" sz="1200" dirty="0">
                <a:solidFill>
                  <a:schemeClr val="bg1">
                    <a:lumMod val="65000"/>
                  </a:schemeClr>
                </a:solidFill>
              </a:endParaRPr>
            </a:p>
          </p:txBody>
        </p:sp>
        <p:sp>
          <p:nvSpPr>
            <p:cNvPr id="88" name="TextBox 11"/>
            <p:cNvSpPr txBox="1"/>
            <p:nvPr/>
          </p:nvSpPr>
          <p:spPr>
            <a:xfrm>
              <a:off x="2541254" y="1923888"/>
              <a:ext cx="2449035" cy="369332"/>
            </a:xfrm>
            <a:prstGeom prst="rect">
              <a:avLst/>
            </a:prstGeom>
            <a:noFill/>
          </p:spPr>
          <p:txBody>
            <a:bodyPr wrap="square" lIns="0" tIns="0" rIns="0" bIns="0" rtlCol="0">
              <a:spAutoFit/>
              <a:scene3d>
                <a:camera prst="orthographicFront"/>
                <a:lightRig rig="threePt" dir="t"/>
              </a:scene3d>
              <a:sp3d contourW="12700"/>
            </a:bodyPr>
            <a:lstStyle/>
            <a:p>
              <a:r>
                <a:rPr lang="zh-CN" altLang="en-US" sz="2400" dirty="0">
                  <a:solidFill>
                    <a:schemeClr val="tx1">
                      <a:lumMod val="75000"/>
                      <a:lumOff val="25000"/>
                    </a:schemeClr>
                  </a:solidFill>
                </a:rPr>
                <a:t>了解</a:t>
              </a:r>
              <a:r>
                <a:rPr lang="en-US" altLang="zh-CN" sz="2400" dirty="0" err="1">
                  <a:solidFill>
                    <a:schemeClr val="tx1">
                      <a:lumMod val="75000"/>
                      <a:lumOff val="25000"/>
                    </a:schemeClr>
                  </a:solidFill>
                </a:rPr>
                <a:t>springmvc</a:t>
              </a:r>
              <a:endParaRPr lang="zh-CN" altLang="en-US" sz="2400" dirty="0">
                <a:solidFill>
                  <a:schemeClr val="tx1">
                    <a:lumMod val="75000"/>
                    <a:lumOff val="25000"/>
                  </a:schemeClr>
                </a:solidFill>
              </a:endParaRPr>
            </a:p>
          </p:txBody>
        </p:sp>
      </p:grpSp>
      <p:grpSp>
        <p:nvGrpSpPr>
          <p:cNvPr id="89" name="组合 88"/>
          <p:cNvGrpSpPr/>
          <p:nvPr/>
        </p:nvGrpSpPr>
        <p:grpSpPr>
          <a:xfrm>
            <a:off x="8061370" y="2444705"/>
            <a:ext cx="3066983" cy="586807"/>
            <a:chOff x="2541254" y="1929299"/>
            <a:chExt cx="3066983" cy="586807"/>
          </a:xfrm>
        </p:grpSpPr>
        <p:sp>
          <p:nvSpPr>
            <p:cNvPr id="90"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endParaRPr lang="en-US" sz="1200" dirty="0">
                <a:solidFill>
                  <a:schemeClr val="bg1">
                    <a:lumMod val="65000"/>
                  </a:schemeClr>
                </a:solidFill>
              </a:endParaRPr>
            </a:p>
          </p:txBody>
        </p:sp>
        <p:sp>
          <p:nvSpPr>
            <p:cNvPr id="91" name="TextBox 11"/>
            <p:cNvSpPr txBox="1"/>
            <p:nvPr/>
          </p:nvSpPr>
          <p:spPr>
            <a:xfrm>
              <a:off x="2541254" y="1929299"/>
              <a:ext cx="2449035" cy="369332"/>
            </a:xfrm>
            <a:prstGeom prst="rect">
              <a:avLst/>
            </a:prstGeom>
            <a:noFill/>
          </p:spPr>
          <p:txBody>
            <a:bodyPr wrap="square" lIns="0" tIns="0" rIns="0" bIns="0" rtlCol="0">
              <a:spAutoFit/>
              <a:scene3d>
                <a:camera prst="orthographicFront"/>
                <a:lightRig rig="threePt" dir="t"/>
              </a:scene3d>
              <a:sp3d contourW="12700"/>
            </a:bodyPr>
            <a:lstStyle/>
            <a:p>
              <a:r>
                <a:rPr lang="zh-CN" altLang="en-US" sz="2400" dirty="0">
                  <a:solidFill>
                    <a:schemeClr val="tx1">
                      <a:lumMod val="75000"/>
                      <a:lumOff val="25000"/>
                    </a:schemeClr>
                  </a:solidFill>
                </a:rPr>
                <a:t>优化界面</a:t>
              </a:r>
            </a:p>
          </p:txBody>
        </p:sp>
      </p:grpSp>
      <p:pic>
        <p:nvPicPr>
          <p:cNvPr id="98" name="图片占位符 9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706" r="16706"/>
          <a:stretch>
            <a:fillRect/>
          </a:stretch>
        </p:blipFill>
        <p:spPr/>
      </p:pic>
      <p:sp>
        <p:nvSpPr>
          <p:cNvPr id="35" name="矩形 34"/>
          <p:cNvSpPr/>
          <p:nvPr/>
        </p:nvSpPr>
        <p:spPr>
          <a:xfrm>
            <a:off x="1840826" y="305745"/>
            <a:ext cx="4790040"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平台开发基本过程</a:t>
            </a:r>
          </a:p>
        </p:txBody>
      </p:sp>
    </p:spTree>
    <p:extLst>
      <p:ext uri="{BB962C8B-B14F-4D97-AF65-F5344CB8AC3E}">
        <p14:creationId xmlns:p14="http://schemas.microsoft.com/office/powerpoint/2010/main" val="30826094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childTnLst>
                                    <p:set>
                                      <p:cBhvr>
                                        <p:cTn id="7" dur="1" fill="hold">
                                          <p:stCondLst>
                                            <p:cond delay="0"/>
                                          </p:stCondLst>
                                        </p:cTn>
                                        <p:tgtEl>
                                          <p:spTgt spid="98"/>
                                        </p:tgtEl>
                                        <p:attrNameLst>
                                          <p:attrName>style.visibility</p:attrName>
                                        </p:attrNameLst>
                                      </p:cBhvr>
                                      <p:to>
                                        <p:strVal val="visible"/>
                                      </p:to>
                                    </p:set>
                                    <p:anim calcmode="lin" valueType="num">
                                      <p:cBhvr>
                                        <p:cTn id="8" dur="500" fill="hold"/>
                                        <p:tgtEl>
                                          <p:spTgt spid="98"/>
                                        </p:tgtEl>
                                        <p:attrNameLst>
                                          <p:attrName>ppt_w</p:attrName>
                                        </p:attrNameLst>
                                      </p:cBhvr>
                                      <p:tavLst>
                                        <p:tav tm="0">
                                          <p:val>
                                            <p:fltVal val="0"/>
                                          </p:val>
                                        </p:tav>
                                        <p:tav tm="100000">
                                          <p:val>
                                            <p:strVal val="#ppt_w"/>
                                          </p:val>
                                        </p:tav>
                                      </p:tavLst>
                                    </p:anim>
                                    <p:anim calcmode="lin" valueType="num">
                                      <p:cBhvr>
                                        <p:cTn id="9" dur="500" fill="hold"/>
                                        <p:tgtEl>
                                          <p:spTgt spid="98"/>
                                        </p:tgtEl>
                                        <p:attrNameLst>
                                          <p:attrName>ppt_h</p:attrName>
                                        </p:attrNameLst>
                                      </p:cBhvr>
                                      <p:tavLst>
                                        <p:tav tm="0">
                                          <p:val>
                                            <p:fltVal val="0"/>
                                          </p:val>
                                        </p:tav>
                                        <p:tav tm="100000">
                                          <p:val>
                                            <p:strVal val="#ppt_h"/>
                                          </p:val>
                                        </p:tav>
                                      </p:tavLst>
                                    </p:anim>
                                    <p:animEffect transition="in" filter="fade">
                                      <p:cBhvr>
                                        <p:cTn id="10" dur="500"/>
                                        <p:tgtEl>
                                          <p:spTgt spid="98"/>
                                        </p:tgtEl>
                                      </p:cBhvr>
                                    </p:animEffect>
                                  </p:childTnLst>
                                </p:cTn>
                              </p:par>
                            </p:childTnLst>
                          </p:cTn>
                        </p:par>
                        <p:par>
                          <p:cTn id="11" fill="hold" nodeType="withGroup">
                            <p:stCondLst>
                              <p:cond delay="500"/>
                            </p:stCondLst>
                            <p:childTnLst>
                              <p:par>
                                <p:cTn id="12" presetID="31" presetClass="entr" presetSubtype="0" fill="hold" nodeType="afterEffect">
                                  <p:childTnLst>
                                    <p:set>
                                      <p:cBhvr>
                                        <p:cTn id="13" dur="1" fill="hold">
                                          <p:stCondLst>
                                            <p:cond delay="0"/>
                                          </p:stCondLst>
                                        </p:cTn>
                                        <p:tgtEl>
                                          <p:spTgt spid="76"/>
                                        </p:tgtEl>
                                        <p:attrNameLst>
                                          <p:attrName>style.visibility</p:attrName>
                                        </p:attrNameLst>
                                      </p:cBhvr>
                                      <p:to>
                                        <p:strVal val="visible"/>
                                      </p:to>
                                    </p:set>
                                    <p:anim calcmode="lin" valueType="num">
                                      <p:cBhvr>
                                        <p:cTn id="14" dur="1000" fill="hold"/>
                                        <p:tgtEl>
                                          <p:spTgt spid="76"/>
                                        </p:tgtEl>
                                        <p:attrNameLst>
                                          <p:attrName>ppt_w</p:attrName>
                                        </p:attrNameLst>
                                      </p:cBhvr>
                                      <p:tavLst>
                                        <p:tav tm="0">
                                          <p:val>
                                            <p:fltVal val="0"/>
                                          </p:val>
                                        </p:tav>
                                        <p:tav tm="100000">
                                          <p:val>
                                            <p:strVal val="#ppt_w"/>
                                          </p:val>
                                        </p:tav>
                                      </p:tavLst>
                                    </p:anim>
                                    <p:anim calcmode="lin" valueType="num">
                                      <p:cBhvr>
                                        <p:cTn id="15" dur="1000" fill="hold"/>
                                        <p:tgtEl>
                                          <p:spTgt spid="76"/>
                                        </p:tgtEl>
                                        <p:attrNameLst>
                                          <p:attrName>ppt_h</p:attrName>
                                        </p:attrNameLst>
                                      </p:cBhvr>
                                      <p:tavLst>
                                        <p:tav tm="0">
                                          <p:val>
                                            <p:fltVal val="0"/>
                                          </p:val>
                                        </p:tav>
                                        <p:tav tm="100000">
                                          <p:val>
                                            <p:strVal val="#ppt_h"/>
                                          </p:val>
                                        </p:tav>
                                      </p:tavLst>
                                    </p:anim>
                                    <p:anim calcmode="lin" valueType="num">
                                      <p:cBhvr>
                                        <p:cTn id="16" dur="1000" fill="hold"/>
                                        <p:tgtEl>
                                          <p:spTgt spid="76"/>
                                        </p:tgtEl>
                                        <p:attrNameLst>
                                          <p:attrName>style.rotation</p:attrName>
                                        </p:attrNameLst>
                                      </p:cBhvr>
                                      <p:tavLst>
                                        <p:tav tm="0">
                                          <p:val>
                                            <p:fltVal val="90"/>
                                          </p:val>
                                        </p:tav>
                                        <p:tav tm="100000">
                                          <p:val>
                                            <p:fltVal val="0"/>
                                          </p:val>
                                        </p:tav>
                                      </p:tavLst>
                                    </p:anim>
                                    <p:animEffect transition="in" filter="fade">
                                      <p:cBhvr>
                                        <p:cTn id="17" dur="1000"/>
                                        <p:tgtEl>
                                          <p:spTgt spid="76"/>
                                        </p:tgtEl>
                                      </p:cBhvr>
                                    </p:animEffect>
                                  </p:childTnLst>
                                </p:cTn>
                              </p:par>
                            </p:childTnLst>
                          </p:cTn>
                        </p:par>
                        <p:par>
                          <p:cTn id="18" fill="hold" nodeType="withGroup">
                            <p:stCondLst>
                              <p:cond delay="1500"/>
                            </p:stCondLst>
                            <p:childTnLst>
                              <p:par>
                                <p:cTn id="19" presetID="14" presetClass="entr" presetSubtype="10" fill="hold" nodeType="afterEffect">
                                  <p:childTnLst>
                                    <p:set>
                                      <p:cBhvr>
                                        <p:cTn id="20" dur="1" fill="hold">
                                          <p:stCondLst>
                                            <p:cond delay="0"/>
                                          </p:stCondLst>
                                        </p:cTn>
                                        <p:tgtEl>
                                          <p:spTgt spid="86"/>
                                        </p:tgtEl>
                                        <p:attrNameLst>
                                          <p:attrName>style.visibility</p:attrName>
                                        </p:attrNameLst>
                                      </p:cBhvr>
                                      <p:to>
                                        <p:strVal val="visible"/>
                                      </p:to>
                                    </p:set>
                                    <p:animEffect transition="in" filter="randombar(horizontal)">
                                      <p:cBhvr>
                                        <p:cTn id="21" dur="500"/>
                                        <p:tgtEl>
                                          <p:spTgt spid="86"/>
                                        </p:tgtEl>
                                      </p:cBhvr>
                                    </p:animEffect>
                                  </p:childTnLst>
                                </p:cTn>
                              </p:par>
                            </p:childTnLst>
                          </p:cTn>
                        </p:par>
                        <p:par>
                          <p:cTn id="22" fill="hold" nodeType="withGroup">
                            <p:stCondLst>
                              <p:cond delay="2000"/>
                            </p:stCondLst>
                            <p:childTnLst>
                              <p:par>
                                <p:cTn id="23" presetID="14" presetClass="entr" presetSubtype="10" fill="hold" nodeType="afterEffect">
                                  <p:childTnLst>
                                    <p:set>
                                      <p:cBhvr>
                                        <p:cTn id="24" dur="1" fill="hold">
                                          <p:stCondLst>
                                            <p:cond delay="0"/>
                                          </p:stCondLst>
                                        </p:cTn>
                                        <p:tgtEl>
                                          <p:spTgt spid="83"/>
                                        </p:tgtEl>
                                        <p:attrNameLst>
                                          <p:attrName>style.visibility</p:attrName>
                                        </p:attrNameLst>
                                      </p:cBhvr>
                                      <p:to>
                                        <p:strVal val="visible"/>
                                      </p:to>
                                    </p:set>
                                    <p:animEffect transition="in" filter="randombar(horizontal)">
                                      <p:cBhvr>
                                        <p:cTn id="25" dur="500"/>
                                        <p:tgtEl>
                                          <p:spTgt spid="83"/>
                                        </p:tgtEl>
                                      </p:cBhvr>
                                    </p:animEffect>
                                  </p:childTnLst>
                                </p:cTn>
                              </p:par>
                            </p:childTnLst>
                          </p:cTn>
                        </p:par>
                        <p:par>
                          <p:cTn id="26" fill="hold" nodeType="withGroup">
                            <p:stCondLst>
                              <p:cond delay="2500"/>
                            </p:stCondLst>
                            <p:childTnLst>
                              <p:par>
                                <p:cTn id="27" presetID="14" presetClass="entr" presetSubtype="10" fill="hold" nodeType="afterEffect">
                                  <p:childTnLst>
                                    <p:set>
                                      <p:cBhvr>
                                        <p:cTn id="28" dur="1" fill="hold">
                                          <p:stCondLst>
                                            <p:cond delay="0"/>
                                          </p:stCondLst>
                                        </p:cTn>
                                        <p:tgtEl>
                                          <p:spTgt spid="80"/>
                                        </p:tgtEl>
                                        <p:attrNameLst>
                                          <p:attrName>style.visibility</p:attrName>
                                        </p:attrNameLst>
                                      </p:cBhvr>
                                      <p:to>
                                        <p:strVal val="visible"/>
                                      </p:to>
                                    </p:set>
                                    <p:animEffect transition="in" filter="randombar(horizontal)">
                                      <p:cBhvr>
                                        <p:cTn id="29" dur="500"/>
                                        <p:tgtEl>
                                          <p:spTgt spid="80"/>
                                        </p:tgtEl>
                                      </p:cBhvr>
                                    </p:animEffect>
                                  </p:childTnLst>
                                </p:cTn>
                              </p:par>
                            </p:childTnLst>
                          </p:cTn>
                        </p:par>
                        <p:par>
                          <p:cTn id="30" fill="hold" nodeType="withGroup">
                            <p:stCondLst>
                              <p:cond delay="3000"/>
                            </p:stCondLst>
                            <p:childTnLst>
                              <p:par>
                                <p:cTn id="31" presetID="14" presetClass="entr" presetSubtype="10" fill="hold" nodeType="afterEffect">
                                  <p:childTnLst>
                                    <p:set>
                                      <p:cBhvr>
                                        <p:cTn id="32" dur="1" fill="hold">
                                          <p:stCondLst>
                                            <p:cond delay="0"/>
                                          </p:stCondLst>
                                        </p:cTn>
                                        <p:tgtEl>
                                          <p:spTgt spid="77"/>
                                        </p:tgtEl>
                                        <p:attrNameLst>
                                          <p:attrName>style.visibility</p:attrName>
                                        </p:attrNameLst>
                                      </p:cBhvr>
                                      <p:to>
                                        <p:strVal val="visible"/>
                                      </p:to>
                                    </p:set>
                                    <p:animEffect transition="in" filter="randombar(horizontal)">
                                      <p:cBhvr>
                                        <p:cTn id="33" dur="500"/>
                                        <p:tgtEl>
                                          <p:spTgt spid="77"/>
                                        </p:tgtEl>
                                      </p:cBhvr>
                                    </p:animEffect>
                                  </p:childTnLst>
                                </p:cTn>
                              </p:par>
                            </p:childTnLst>
                          </p:cTn>
                        </p:par>
                        <p:par>
                          <p:cTn id="34" fill="hold" nodeType="withGroup">
                            <p:stCondLst>
                              <p:cond delay="3500"/>
                            </p:stCondLst>
                            <p:childTnLst>
                              <p:par>
                                <p:cTn id="35" presetID="14" presetClass="entr" presetSubtype="10" fill="hold" nodeType="afterEffect">
                                  <p:childTnLst>
                                    <p:set>
                                      <p:cBhvr>
                                        <p:cTn id="36" dur="1" fill="hold">
                                          <p:stCondLst>
                                            <p:cond delay="0"/>
                                          </p:stCondLst>
                                        </p:cTn>
                                        <p:tgtEl>
                                          <p:spTgt spid="89"/>
                                        </p:tgtEl>
                                        <p:attrNameLst>
                                          <p:attrName>style.visibility</p:attrName>
                                        </p:attrNameLst>
                                      </p:cBhvr>
                                      <p:to>
                                        <p:strVal val="visible"/>
                                      </p:to>
                                    </p:set>
                                    <p:animEffect transition="in" filter="randombar(horizontal)">
                                      <p:cBhvr>
                                        <p:cTn id="3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2911956" y="1450943"/>
            <a:ext cx="2863457" cy="4707012"/>
            <a:chOff x="1293019" y="1630825"/>
            <a:chExt cx="2863457" cy="4707012"/>
          </a:xfrm>
        </p:grpSpPr>
        <p:sp>
          <p:nvSpPr>
            <p:cNvPr id="3" name="îṥļîḑé-Rectangle: Rounded Corners 5"/>
            <p:cNvSpPr/>
            <p:nvPr/>
          </p:nvSpPr>
          <p:spPr>
            <a:xfrm>
              <a:off x="1293019" y="2023819"/>
              <a:ext cx="2819400" cy="4314018"/>
            </a:xfrm>
            <a:prstGeom prst="roundRect">
              <a:avLst>
                <a:gd name="adj" fmla="val 569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dirty="0"/>
            </a:p>
          </p:txBody>
        </p:sp>
        <p:grpSp>
          <p:nvGrpSpPr>
            <p:cNvPr id="4" name="Group 6"/>
            <p:cNvGrpSpPr/>
            <p:nvPr/>
          </p:nvGrpSpPr>
          <p:grpSpPr>
            <a:xfrm>
              <a:off x="2303165" y="1630825"/>
              <a:ext cx="803870" cy="803870"/>
              <a:chOff x="2247900" y="1225947"/>
              <a:chExt cx="914400" cy="914400"/>
            </a:xfrm>
          </p:grpSpPr>
          <p:sp>
            <p:nvSpPr>
              <p:cNvPr id="43" name="îṥļîḑé-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îṥļîḑé-Freeform: Shape 10"/>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anchor="ctr"/>
              <a:lstStyle/>
              <a:p>
                <a:pPr algn="ctr"/>
                <a:endParaRPr/>
              </a:p>
            </p:txBody>
          </p:sp>
        </p:grpSp>
        <p:grpSp>
          <p:nvGrpSpPr>
            <p:cNvPr id="45" name="组合 44"/>
            <p:cNvGrpSpPr/>
            <p:nvPr/>
          </p:nvGrpSpPr>
          <p:grpSpPr>
            <a:xfrm>
              <a:off x="1414464" y="2545454"/>
              <a:ext cx="2742012" cy="594429"/>
              <a:chOff x="7483989" y="3433235"/>
              <a:chExt cx="2742012" cy="594429"/>
            </a:xfrm>
          </p:grpSpPr>
          <p:sp>
            <p:nvSpPr>
              <p:cNvPr id="46" name="矩形 45"/>
              <p:cNvSpPr/>
              <p:nvPr/>
            </p:nvSpPr>
            <p:spPr>
              <a:xfrm>
                <a:off x="7483989" y="3732519"/>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47" name="矩形 46"/>
              <p:cNvSpPr/>
              <p:nvPr/>
            </p:nvSpPr>
            <p:spPr>
              <a:xfrm>
                <a:off x="7483989" y="3433235"/>
                <a:ext cx="274201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用户的增删改查</a:t>
                </a:r>
              </a:p>
            </p:txBody>
          </p:sp>
        </p:grpSp>
      </p:grpSp>
      <p:grpSp>
        <p:nvGrpSpPr>
          <p:cNvPr id="67" name="组合 66"/>
          <p:cNvGrpSpPr/>
          <p:nvPr/>
        </p:nvGrpSpPr>
        <p:grpSpPr>
          <a:xfrm>
            <a:off x="6305237" y="1450941"/>
            <a:ext cx="2819400" cy="4725007"/>
            <a:chOff x="4686300" y="1630823"/>
            <a:chExt cx="2819400" cy="4725007"/>
          </a:xfrm>
        </p:grpSpPr>
        <p:sp>
          <p:nvSpPr>
            <p:cNvPr id="6" name="îṥļîḑé-Rectangle: Rounded Corners 12"/>
            <p:cNvSpPr/>
            <p:nvPr/>
          </p:nvSpPr>
          <p:spPr>
            <a:xfrm>
              <a:off x="4686300" y="2041812"/>
              <a:ext cx="2819400" cy="4314018"/>
            </a:xfrm>
            <a:prstGeom prst="roundRect">
              <a:avLst>
                <a:gd name="adj" fmla="val 56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7" name="Group 13"/>
            <p:cNvGrpSpPr/>
            <p:nvPr/>
          </p:nvGrpSpPr>
          <p:grpSpPr>
            <a:xfrm>
              <a:off x="5694065" y="1630823"/>
              <a:ext cx="803870" cy="803870"/>
              <a:chOff x="5638800" y="1225947"/>
              <a:chExt cx="914400" cy="914400"/>
            </a:xfrm>
          </p:grpSpPr>
          <p:sp>
            <p:nvSpPr>
              <p:cNvPr id="39" name="îṥļîḑé-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îṥļîḑé-Freeform: Shape 17"/>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anchor="ctr"/>
              <a:lstStyle/>
              <a:p>
                <a:pPr algn="ctr"/>
                <a:endParaRPr/>
              </a:p>
            </p:txBody>
          </p:sp>
        </p:grpSp>
        <p:grpSp>
          <p:nvGrpSpPr>
            <p:cNvPr id="51" name="组合 50"/>
            <p:cNvGrpSpPr/>
            <p:nvPr/>
          </p:nvGrpSpPr>
          <p:grpSpPr>
            <a:xfrm>
              <a:off x="4805811" y="2545454"/>
              <a:ext cx="2576512" cy="594429"/>
              <a:chOff x="7483988" y="3433235"/>
              <a:chExt cx="2576512" cy="594429"/>
            </a:xfrm>
          </p:grpSpPr>
          <p:sp>
            <p:nvSpPr>
              <p:cNvPr id="52" name="矩形 51"/>
              <p:cNvSpPr/>
              <p:nvPr/>
            </p:nvSpPr>
            <p:spPr>
              <a:xfrm>
                <a:off x="7483989" y="3732519"/>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53" name="矩形 52"/>
              <p:cNvSpPr/>
              <p:nvPr/>
            </p:nvSpPr>
            <p:spPr>
              <a:xfrm>
                <a:off x="7483988" y="3433235"/>
                <a:ext cx="2465845"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天气温度预测的查询</a:t>
                </a:r>
              </a:p>
            </p:txBody>
          </p:sp>
        </p:grpSp>
      </p:grpSp>
      <p:sp>
        <p:nvSpPr>
          <p:cNvPr id="63" name="矩形 62"/>
          <p:cNvSpPr/>
          <p:nvPr/>
        </p:nvSpPr>
        <p:spPr>
          <a:xfrm>
            <a:off x="1840826" y="305745"/>
            <a:ext cx="5015538"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平台开发基本功能</a:t>
            </a:r>
          </a:p>
        </p:txBody>
      </p:sp>
      <p:sp>
        <p:nvSpPr>
          <p:cNvPr id="2" name="矩形 1">
            <a:extLst>
              <a:ext uri="{FF2B5EF4-FFF2-40B4-BE49-F238E27FC236}">
                <a16:creationId xmlns:a16="http://schemas.microsoft.com/office/drawing/2014/main" xmlns="" id="{79CE2456-2FA0-4169-A132-FE9B25996417}"/>
              </a:ext>
            </a:extLst>
          </p:cNvPr>
          <p:cNvSpPr/>
          <p:nvPr/>
        </p:nvSpPr>
        <p:spPr>
          <a:xfrm>
            <a:off x="3054238" y="2873831"/>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16" name="矩形 15">
            <a:extLst>
              <a:ext uri="{FF2B5EF4-FFF2-40B4-BE49-F238E27FC236}">
                <a16:creationId xmlns:a16="http://schemas.microsoft.com/office/drawing/2014/main" xmlns="" id="{4DA1AAFC-745E-47F2-8FCD-DD5648CD7B5A}"/>
              </a:ext>
            </a:extLst>
          </p:cNvPr>
          <p:cNvSpPr/>
          <p:nvPr/>
        </p:nvSpPr>
        <p:spPr>
          <a:xfrm>
            <a:off x="6577149" y="2817256"/>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17" name="文本框 16">
            <a:extLst>
              <a:ext uri="{FF2B5EF4-FFF2-40B4-BE49-F238E27FC236}">
                <a16:creationId xmlns:a16="http://schemas.microsoft.com/office/drawing/2014/main" xmlns="" id="{BE388344-DC3C-4A50-A355-2F9F59D154DA}"/>
              </a:ext>
            </a:extLst>
          </p:cNvPr>
          <p:cNvSpPr txBox="1"/>
          <p:nvPr/>
        </p:nvSpPr>
        <p:spPr>
          <a:xfrm>
            <a:off x="3131795" y="3071426"/>
            <a:ext cx="2064828" cy="1754326"/>
          </a:xfrm>
          <a:prstGeom prst="rect">
            <a:avLst/>
          </a:prstGeom>
          <a:noFill/>
        </p:spPr>
        <p:txBody>
          <a:bodyPr wrap="square" rtlCol="0">
            <a:spAutoFit/>
          </a:bodyPr>
          <a:lstStyle/>
          <a:p>
            <a:r>
              <a:rPr lang="en-US" altLang="zh-CN" dirty="0" err="1"/>
              <a:t>Jdbc</a:t>
            </a:r>
            <a:r>
              <a:rPr lang="zh-CN" altLang="en-US" dirty="0"/>
              <a:t>连接</a:t>
            </a:r>
            <a:r>
              <a:rPr lang="en-US" altLang="zh-CN" dirty="0" err="1"/>
              <a:t>mysql</a:t>
            </a:r>
            <a:r>
              <a:rPr lang="zh-CN" altLang="en-US" dirty="0"/>
              <a:t>数据库，通过</a:t>
            </a:r>
            <a:r>
              <a:rPr lang="en-US" altLang="zh-CN" dirty="0"/>
              <a:t>xml</a:t>
            </a:r>
            <a:r>
              <a:rPr lang="zh-CN" altLang="en-US" dirty="0"/>
              <a:t>文件进行用户数据的增删改查功能，并支持管理用户的部门，角色等。</a:t>
            </a:r>
          </a:p>
        </p:txBody>
      </p:sp>
      <p:sp>
        <p:nvSpPr>
          <p:cNvPr id="18" name="文本框 17">
            <a:extLst>
              <a:ext uri="{FF2B5EF4-FFF2-40B4-BE49-F238E27FC236}">
                <a16:creationId xmlns:a16="http://schemas.microsoft.com/office/drawing/2014/main" xmlns="" id="{AC0A32C0-9ECF-4DFD-95A6-C0B7A7BD4A7B}"/>
              </a:ext>
            </a:extLst>
          </p:cNvPr>
          <p:cNvSpPr txBox="1"/>
          <p:nvPr/>
        </p:nvSpPr>
        <p:spPr>
          <a:xfrm>
            <a:off x="6625256" y="2943252"/>
            <a:ext cx="2064828" cy="2585323"/>
          </a:xfrm>
          <a:prstGeom prst="rect">
            <a:avLst/>
          </a:prstGeom>
          <a:noFill/>
        </p:spPr>
        <p:txBody>
          <a:bodyPr wrap="square" rtlCol="0">
            <a:spAutoFit/>
          </a:bodyPr>
          <a:lstStyle/>
          <a:p>
            <a:r>
              <a:rPr lang="zh-CN" altLang="en-US" dirty="0"/>
              <a:t>后端控制器接收日期和地点，并通过</a:t>
            </a:r>
            <a:r>
              <a:rPr lang="en-US" altLang="zh-CN" dirty="0"/>
              <a:t>socket</a:t>
            </a:r>
            <a:r>
              <a:rPr lang="zh-CN" altLang="en-US" dirty="0"/>
              <a:t>连接到</a:t>
            </a:r>
            <a:r>
              <a:rPr lang="en-US" altLang="zh-CN" dirty="0"/>
              <a:t>python</a:t>
            </a:r>
            <a:r>
              <a:rPr lang="zh-CN" altLang="en-US" dirty="0"/>
              <a:t>程序读取已经保存的</a:t>
            </a:r>
            <a:r>
              <a:rPr lang="en-US" altLang="zh-CN" dirty="0"/>
              <a:t>.csv</a:t>
            </a:r>
            <a:r>
              <a:rPr lang="zh-CN" altLang="en-US" dirty="0"/>
              <a:t>文件，并将天气预测数据传输到</a:t>
            </a:r>
            <a:r>
              <a:rPr lang="en-US" altLang="zh-CN" dirty="0"/>
              <a:t>java</a:t>
            </a:r>
            <a:r>
              <a:rPr lang="zh-CN" altLang="en-US" dirty="0"/>
              <a:t>后端，并传送到前端通过</a:t>
            </a:r>
            <a:r>
              <a:rPr lang="en-US" altLang="zh-CN" dirty="0" err="1"/>
              <a:t>echart</a:t>
            </a:r>
            <a:r>
              <a:rPr lang="zh-CN" altLang="en-US" dirty="0"/>
              <a:t>显示。</a:t>
            </a:r>
          </a:p>
        </p:txBody>
      </p:sp>
    </p:spTree>
    <p:custDataLst>
      <p:tags r:id="rId1"/>
    </p:custDataLst>
    <p:extLst>
      <p:ext uri="{BB962C8B-B14F-4D97-AF65-F5344CB8AC3E}">
        <p14:creationId xmlns:p14="http://schemas.microsoft.com/office/powerpoint/2010/main" val="2942122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childTnLst>
                                    <p:set>
                                      <p:cBhvr>
                                        <p:cTn id="7" dur="1" fill="hold">
                                          <p:stCondLst>
                                            <p:cond delay="0"/>
                                          </p:stCondLst>
                                        </p:cTn>
                                        <p:tgtEl>
                                          <p:spTgt spid="66"/>
                                        </p:tgtEl>
                                        <p:attrNameLst>
                                          <p:attrName>style.visibility</p:attrName>
                                        </p:attrNameLst>
                                      </p:cBhvr>
                                      <p:to>
                                        <p:strVal val="visible"/>
                                      </p:to>
                                    </p:set>
                                    <p:anim calcmode="lin" valueType="num">
                                      <p:cBhvr>
                                        <p:cTn id="8" dur="500" fill="hold"/>
                                        <p:tgtEl>
                                          <p:spTgt spid="66"/>
                                        </p:tgtEl>
                                        <p:attrNameLst>
                                          <p:attrName>ppt_w</p:attrName>
                                        </p:attrNameLst>
                                      </p:cBhvr>
                                      <p:tavLst>
                                        <p:tav tm="0">
                                          <p:val>
                                            <p:fltVal val="0"/>
                                          </p:val>
                                        </p:tav>
                                        <p:tav tm="100000">
                                          <p:val>
                                            <p:strVal val="#ppt_w"/>
                                          </p:val>
                                        </p:tav>
                                      </p:tavLst>
                                    </p:anim>
                                    <p:anim calcmode="lin" valueType="num">
                                      <p:cBhvr>
                                        <p:cTn id="9" dur="500" fill="hold"/>
                                        <p:tgtEl>
                                          <p:spTgt spid="66"/>
                                        </p:tgtEl>
                                        <p:attrNameLst>
                                          <p:attrName>ppt_h</p:attrName>
                                        </p:attrNameLst>
                                      </p:cBhvr>
                                      <p:tavLst>
                                        <p:tav tm="0">
                                          <p:val>
                                            <p:fltVal val="0"/>
                                          </p:val>
                                        </p:tav>
                                        <p:tav tm="100000">
                                          <p:val>
                                            <p:strVal val="#ppt_h"/>
                                          </p:val>
                                        </p:tav>
                                      </p:tavLst>
                                    </p:anim>
                                    <p:animEffect transition="in" filter="fade">
                                      <p:cBhvr>
                                        <p:cTn id="10" dur="500"/>
                                        <p:tgtEl>
                                          <p:spTgt spid="66"/>
                                        </p:tgtEl>
                                      </p:cBhvr>
                                    </p:animEffect>
                                  </p:childTnLst>
                                </p:cTn>
                              </p:par>
                            </p:childTnLst>
                          </p:cTn>
                        </p:par>
                        <p:par>
                          <p:cTn id="11" fill="hold" nodeType="withGroup">
                            <p:stCondLst>
                              <p:cond delay="500"/>
                            </p:stCondLst>
                            <p:childTnLst>
                              <p:par>
                                <p:cTn id="12" presetID="53" presetClass="entr" presetSubtype="0" fill="hold" nodeType="afterEffect">
                                  <p:childTnLst>
                                    <p:set>
                                      <p:cBhvr>
                                        <p:cTn id="13" dur="1" fill="hold">
                                          <p:stCondLst>
                                            <p:cond delay="0"/>
                                          </p:stCondLst>
                                        </p:cTn>
                                        <p:tgtEl>
                                          <p:spTgt spid="67"/>
                                        </p:tgtEl>
                                        <p:attrNameLst>
                                          <p:attrName>style.visibility</p:attrName>
                                        </p:attrNameLst>
                                      </p:cBhvr>
                                      <p:to>
                                        <p:strVal val="visible"/>
                                      </p:to>
                                    </p:set>
                                    <p:anim calcmode="lin" valueType="num">
                                      <p:cBhvr>
                                        <p:cTn id="14" dur="500" fill="hold"/>
                                        <p:tgtEl>
                                          <p:spTgt spid="67"/>
                                        </p:tgtEl>
                                        <p:attrNameLst>
                                          <p:attrName>ppt_w</p:attrName>
                                        </p:attrNameLst>
                                      </p:cBhvr>
                                      <p:tavLst>
                                        <p:tav tm="0">
                                          <p:val>
                                            <p:fltVal val="0"/>
                                          </p:val>
                                        </p:tav>
                                        <p:tav tm="100000">
                                          <p:val>
                                            <p:strVal val="#ppt_w"/>
                                          </p:val>
                                        </p:tav>
                                      </p:tavLst>
                                    </p:anim>
                                    <p:anim calcmode="lin" valueType="num">
                                      <p:cBhvr>
                                        <p:cTn id="15" dur="500" fill="hold"/>
                                        <p:tgtEl>
                                          <p:spTgt spid="67"/>
                                        </p:tgtEl>
                                        <p:attrNameLst>
                                          <p:attrName>ppt_h</p:attrName>
                                        </p:attrNameLst>
                                      </p:cBhvr>
                                      <p:tavLst>
                                        <p:tav tm="0">
                                          <p:val>
                                            <p:fltVal val="0"/>
                                          </p:val>
                                        </p:tav>
                                        <p:tav tm="100000">
                                          <p:val>
                                            <p:strVal val="#ppt_h"/>
                                          </p:val>
                                        </p:tav>
                                      </p:tavLst>
                                    </p:anim>
                                    <p:animEffect transition="in" filter="fade">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840826" y="305745"/>
            <a:ext cx="5015538"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平台开发基本功能</a:t>
            </a:r>
          </a:p>
        </p:txBody>
      </p:sp>
      <p:sp>
        <p:nvSpPr>
          <p:cNvPr id="2" name="矩形 1">
            <a:extLst>
              <a:ext uri="{FF2B5EF4-FFF2-40B4-BE49-F238E27FC236}">
                <a16:creationId xmlns:a16="http://schemas.microsoft.com/office/drawing/2014/main" xmlns="" id="{79CE2456-2FA0-4169-A132-FE9B25996417}"/>
              </a:ext>
            </a:extLst>
          </p:cNvPr>
          <p:cNvSpPr/>
          <p:nvPr/>
        </p:nvSpPr>
        <p:spPr>
          <a:xfrm>
            <a:off x="3054238" y="2873831"/>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16" name="矩形 15">
            <a:extLst>
              <a:ext uri="{FF2B5EF4-FFF2-40B4-BE49-F238E27FC236}">
                <a16:creationId xmlns:a16="http://schemas.microsoft.com/office/drawing/2014/main" xmlns="" id="{4DA1AAFC-745E-47F2-8FCD-DD5648CD7B5A}"/>
              </a:ext>
            </a:extLst>
          </p:cNvPr>
          <p:cNvSpPr/>
          <p:nvPr/>
        </p:nvSpPr>
        <p:spPr>
          <a:xfrm>
            <a:off x="6577149" y="2817256"/>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pic>
        <p:nvPicPr>
          <p:cNvPr id="20" name="图片 19">
            <a:extLst>
              <a:ext uri="{FF2B5EF4-FFF2-40B4-BE49-F238E27FC236}">
                <a16:creationId xmlns:a16="http://schemas.microsoft.com/office/drawing/2014/main" xmlns="" id="{3F341668-DDD0-4B3F-9A55-7642AE8E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38" y="1284924"/>
            <a:ext cx="5015537" cy="4535395"/>
          </a:xfrm>
          <a:prstGeom prst="rect">
            <a:avLst/>
          </a:prstGeom>
        </p:spPr>
      </p:pic>
      <p:pic>
        <p:nvPicPr>
          <p:cNvPr id="8" name="图片 7">
            <a:extLst>
              <a:ext uri="{FF2B5EF4-FFF2-40B4-BE49-F238E27FC236}">
                <a16:creationId xmlns:a16="http://schemas.microsoft.com/office/drawing/2014/main" xmlns="" id="{2132C497-48F3-4F4A-B69E-13F8C5C51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816" y="1450112"/>
            <a:ext cx="4151176" cy="4205018"/>
          </a:xfrm>
          <a:prstGeom prst="rect">
            <a:avLst/>
          </a:prstGeom>
        </p:spPr>
      </p:pic>
    </p:spTree>
    <p:custDataLst>
      <p:tags r:id="rId1"/>
    </p:custDataLst>
    <p:extLst>
      <p:ext uri="{BB962C8B-B14F-4D97-AF65-F5344CB8AC3E}">
        <p14:creationId xmlns:p14="http://schemas.microsoft.com/office/powerpoint/2010/main" val="636745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840826" y="305745"/>
            <a:ext cx="5015538"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平台开发基本功能</a:t>
            </a:r>
          </a:p>
        </p:txBody>
      </p:sp>
      <p:sp>
        <p:nvSpPr>
          <p:cNvPr id="2" name="矩形 1">
            <a:extLst>
              <a:ext uri="{FF2B5EF4-FFF2-40B4-BE49-F238E27FC236}">
                <a16:creationId xmlns:a16="http://schemas.microsoft.com/office/drawing/2014/main" xmlns="" id="{79CE2456-2FA0-4169-A132-FE9B25996417}"/>
              </a:ext>
            </a:extLst>
          </p:cNvPr>
          <p:cNvSpPr/>
          <p:nvPr/>
        </p:nvSpPr>
        <p:spPr>
          <a:xfrm>
            <a:off x="3054238" y="2873831"/>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sp>
        <p:nvSpPr>
          <p:cNvPr id="16" name="矩形 15">
            <a:extLst>
              <a:ext uri="{FF2B5EF4-FFF2-40B4-BE49-F238E27FC236}">
                <a16:creationId xmlns:a16="http://schemas.microsoft.com/office/drawing/2014/main" xmlns="" id="{4DA1AAFC-745E-47F2-8FCD-DD5648CD7B5A}"/>
              </a:ext>
            </a:extLst>
          </p:cNvPr>
          <p:cNvSpPr/>
          <p:nvPr/>
        </p:nvSpPr>
        <p:spPr>
          <a:xfrm>
            <a:off x="6577149" y="2817256"/>
            <a:ext cx="2576511" cy="2951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200" dirty="0">
              <a:solidFill>
                <a:schemeClr val="tx1">
                  <a:lumMod val="75000"/>
                  <a:lumOff val="25000"/>
                </a:schemeClr>
              </a:solidFill>
              <a:latin typeface="+mn-ea"/>
            </a:endParaRPr>
          </a:p>
        </p:txBody>
      </p:sp>
      <p:pic>
        <p:nvPicPr>
          <p:cNvPr id="4" name="图片 3">
            <a:extLst>
              <a:ext uri="{FF2B5EF4-FFF2-40B4-BE49-F238E27FC236}">
                <a16:creationId xmlns:a16="http://schemas.microsoft.com/office/drawing/2014/main" xmlns="" id="{468140FC-B5A9-4711-95C7-5D7F6F70B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45" y="1324275"/>
            <a:ext cx="4182256" cy="4209449"/>
          </a:xfrm>
          <a:prstGeom prst="rect">
            <a:avLst/>
          </a:prstGeom>
        </p:spPr>
      </p:pic>
      <p:pic>
        <p:nvPicPr>
          <p:cNvPr id="6" name="图片 5">
            <a:extLst>
              <a:ext uri="{FF2B5EF4-FFF2-40B4-BE49-F238E27FC236}">
                <a16:creationId xmlns:a16="http://schemas.microsoft.com/office/drawing/2014/main" xmlns="" id="{54D81F37-6A9D-4286-84D0-0A2C49D97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320" y="1324275"/>
            <a:ext cx="4400443" cy="3890918"/>
          </a:xfrm>
          <a:prstGeom prst="rect">
            <a:avLst/>
          </a:prstGeom>
        </p:spPr>
      </p:pic>
    </p:spTree>
    <p:custDataLst>
      <p:tags r:id="rId1"/>
    </p:custDataLst>
    <p:extLst>
      <p:ext uri="{BB962C8B-B14F-4D97-AF65-F5344CB8AC3E}">
        <p14:creationId xmlns:p14="http://schemas.microsoft.com/office/powerpoint/2010/main" val="5562733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11253" y="4046219"/>
            <a:ext cx="571681" cy="571681"/>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9324436" y="4046219"/>
            <a:ext cx="571681" cy="571681"/>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0337619" y="4046219"/>
            <a:ext cx="571681" cy="571681"/>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矩形 14"/>
          <p:cNvSpPr/>
          <p:nvPr/>
        </p:nvSpPr>
        <p:spPr>
          <a:xfrm>
            <a:off x="5183552" y="2003769"/>
            <a:ext cx="5820048" cy="10036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5400" b="1">
                <a:solidFill>
                  <a:schemeClr val="tx1">
                    <a:lumMod val="75000"/>
                    <a:lumOff val="25000"/>
                  </a:schemeClr>
                </a:solidFill>
              </a:rPr>
              <a:t>感谢您的观看</a:t>
            </a:r>
          </a:p>
        </p:txBody>
      </p:sp>
      <p:sp>
        <p:nvSpPr>
          <p:cNvPr id="16" name="文本框 15"/>
          <p:cNvSpPr txBox="1"/>
          <p:nvPr/>
        </p:nvSpPr>
        <p:spPr>
          <a:xfrm>
            <a:off x="5041291" y="3112940"/>
            <a:ext cx="5663730" cy="351763"/>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600" dirty="0" smtClean="0">
                <a:solidFill>
                  <a:schemeClr val="bg1">
                    <a:lumMod val="50000"/>
                  </a:schemeClr>
                </a:solidFill>
                <a:latin typeface="+mj-ea"/>
                <a:ea typeface="+mj-ea"/>
              </a:rPr>
              <a:t>Thanks for watching!</a:t>
            </a:r>
            <a:endParaRPr lang="en-US" altLang="zh-CN" sz="1600" dirty="0">
              <a:solidFill>
                <a:schemeClr val="bg1">
                  <a:lumMod val="50000"/>
                </a:schemeClr>
              </a:solidFill>
              <a:latin typeface="+mj-ea"/>
              <a:ea typeface="+mj-ea"/>
            </a:endParaRPr>
          </a:p>
        </p:txBody>
      </p:sp>
    </p:spTree>
    <p:extLst>
      <p:ext uri="{BB962C8B-B14F-4D97-AF65-F5344CB8AC3E}">
        <p14:creationId xmlns:p14="http://schemas.microsoft.com/office/powerpoint/2010/main" val="1695649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2" fill="hold" grpId="0" nodeType="afterEffect">
                                  <p:childTnLst>
                                    <p:set>
                                      <p:cBhvr>
                                        <p:cTn id="7" dur="1" fill="hold">
                                          <p:stCondLst>
                                            <p:cond delay="0"/>
                                          </p:stCondLst>
                                        </p:cTn>
                                        <p:tgtEl>
                                          <p:spTgt spid="15"/>
                                        </p:tgtEl>
                                        <p:attrNameLst>
                                          <p:attrName>style.visibility</p:attrName>
                                        </p:attrNameLst>
                                      </p:cBhvr>
                                      <p:to>
                                        <p:strVal val="visible"/>
                                      </p:to>
                                    </p:set>
                                    <p:animEffect transition="in" filter="wipe(right)">
                                      <p:cBhvr>
                                        <p:cTn id="8" dur="500"/>
                                        <p:tgtEl>
                                          <p:spTgt spid="15"/>
                                        </p:tgtEl>
                                      </p:cBhvr>
                                    </p:animEffect>
                                  </p:childTnLst>
                                </p:cTn>
                              </p:par>
                            </p:childTnLst>
                          </p:cTn>
                        </p:par>
                        <p:par>
                          <p:cTn id="9" fill="hold" nodeType="withGroup">
                            <p:stCondLst>
                              <p:cond delay="500"/>
                            </p:stCondLst>
                            <p:childTnLst>
                              <p:par>
                                <p:cTn id="10" presetID="14" presetClass="entr" presetSubtype="10" fill="hold" grpId="1" nodeType="afterEffec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par>
                          <p:cTn id="13" fill="hold" nodeType="withGroup">
                            <p:stCondLst>
                              <p:cond delay="1000"/>
                            </p:stCondLst>
                            <p:childTnLst>
                              <p:par>
                                <p:cTn id="14" presetID="53" presetClass="entr" presetSubtype="0" fill="hold" nodeType="afterEffec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53" presetClass="entr" presetSubtype="0" fill="hold" nodeType="withEffec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0" fill="hold" nodeType="withEffec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433635" y="2640253"/>
            <a:ext cx="3492500" cy="1825108"/>
            <a:chOff x="4622800" y="2197116"/>
            <a:chExt cx="3492500" cy="1825108"/>
          </a:xfrm>
        </p:grpSpPr>
        <p:sp>
          <p:nvSpPr>
            <p:cNvPr id="8" name="矩形 7"/>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a:solidFill>
                    <a:schemeClr val="tx2"/>
                  </a:solidFill>
                </a:rPr>
                <a:t>PART 02</a:t>
              </a:r>
              <a:endParaRPr lang="zh-CN" altLang="en-US" sz="3600">
                <a:solidFill>
                  <a:schemeClr val="tx2"/>
                </a:solidFill>
              </a:endParaRPr>
            </a:p>
          </p:txBody>
        </p:sp>
        <p:sp>
          <p:nvSpPr>
            <p:cNvPr id="9" name="矩形 8"/>
            <p:cNvSpPr/>
            <p:nvPr/>
          </p:nvSpPr>
          <p:spPr>
            <a:xfrm>
              <a:off x="4839552" y="2782455"/>
              <a:ext cx="3086433" cy="834844"/>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a:solidFill>
                    <a:schemeClr val="accent3"/>
                  </a:solidFill>
                </a:rPr>
                <a:t>项目简介</a:t>
              </a:r>
            </a:p>
          </p:txBody>
        </p:sp>
        <p:sp>
          <p:nvSpPr>
            <p:cNvPr id="10" name="文本框 9"/>
            <p:cNvSpPr txBox="1"/>
            <p:nvPr/>
          </p:nvSpPr>
          <p:spPr>
            <a:xfrm>
              <a:off x="4839552" y="3579026"/>
              <a:ext cx="3191784"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dirty="0" smtClean="0">
                  <a:solidFill>
                    <a:schemeClr val="tx2"/>
                  </a:solidFill>
                  <a:latin typeface="+mj-ea"/>
                  <a:ea typeface="+mj-ea"/>
                </a:rPr>
                <a:t>PROJECT DESCRIPTION</a:t>
              </a:r>
              <a:endParaRPr lang="en-US" altLang="zh-CN" sz="2000" dirty="0">
                <a:solidFill>
                  <a:schemeClr val="tx2"/>
                </a:solidFill>
                <a:latin typeface="+mj-ea"/>
                <a:ea typeface="+mj-ea"/>
              </a:endParaRPr>
            </a:p>
          </p:txBody>
        </p:sp>
        <p:cxnSp>
          <p:nvCxnSpPr>
            <p:cNvPr id="11" name="直接连接符 10"/>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6289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56657" y="3351209"/>
            <a:ext cx="937070" cy="1225734"/>
            <a:chOff x="8117457" y="788000"/>
            <a:chExt cx="937070" cy="1225734"/>
          </a:xfrm>
        </p:grpSpPr>
        <p:sp>
          <p:nvSpPr>
            <p:cNvPr id="3" name="Freeform 5"/>
            <p:cNvSpPr/>
            <p:nvPr/>
          </p:nvSpPr>
          <p:spPr bwMode="auto">
            <a:xfrm>
              <a:off x="8117457" y="788000"/>
              <a:ext cx="615768" cy="1225734"/>
            </a:xfrm>
            <a:custGeom>
              <a:avLst/>
              <a:gdLst>
                <a:gd name="T0" fmla="*/ 313 w 849"/>
                <a:gd name="T1" fmla="*/ 0 h 1690"/>
                <a:gd name="T2" fmla="*/ 0 w 849"/>
                <a:gd name="T3" fmla="*/ 0 h 1690"/>
                <a:gd name="T4" fmla="*/ 0 w 849"/>
                <a:gd name="T5" fmla="*/ 231 h 1690"/>
                <a:gd name="T6" fmla="*/ 390 w 849"/>
                <a:gd name="T7" fmla="*/ 846 h 1690"/>
                <a:gd name="T8" fmla="*/ 0 w 849"/>
                <a:gd name="T9" fmla="*/ 1459 h 1690"/>
                <a:gd name="T10" fmla="*/ 0 w 849"/>
                <a:gd name="T11" fmla="*/ 1690 h 1690"/>
                <a:gd name="T12" fmla="*/ 313 w 849"/>
                <a:gd name="T13" fmla="*/ 1690 h 1690"/>
                <a:gd name="T14" fmla="*/ 849 w 849"/>
                <a:gd name="T15" fmla="*/ 846 h 1690"/>
                <a:gd name="T16" fmla="*/ 313 w 849"/>
                <a:gd name="T17"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9" h="1690">
                  <a:moveTo>
                    <a:pt x="313" y="0"/>
                  </a:moveTo>
                  <a:lnTo>
                    <a:pt x="0" y="0"/>
                  </a:lnTo>
                  <a:lnTo>
                    <a:pt x="0" y="231"/>
                  </a:lnTo>
                  <a:lnTo>
                    <a:pt x="390" y="846"/>
                  </a:lnTo>
                  <a:lnTo>
                    <a:pt x="0" y="1459"/>
                  </a:lnTo>
                  <a:lnTo>
                    <a:pt x="0" y="1690"/>
                  </a:lnTo>
                  <a:lnTo>
                    <a:pt x="313" y="1690"/>
                  </a:lnTo>
                  <a:lnTo>
                    <a:pt x="849" y="846"/>
                  </a:lnTo>
                  <a:lnTo>
                    <a:pt x="313"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4" name="Freeform 6"/>
            <p:cNvSpPr/>
            <p:nvPr/>
          </p:nvSpPr>
          <p:spPr bwMode="auto">
            <a:xfrm>
              <a:off x="8117457" y="788000"/>
              <a:ext cx="937070" cy="1225734"/>
            </a:xfrm>
            <a:custGeom>
              <a:avLst/>
              <a:gdLst>
                <a:gd name="T0" fmla="*/ 756 w 1292"/>
                <a:gd name="T1" fmla="*/ 0 h 1690"/>
                <a:gd name="T2" fmla="*/ 0 w 1292"/>
                <a:gd name="T3" fmla="*/ 0 h 1690"/>
                <a:gd name="T4" fmla="*/ 536 w 1292"/>
                <a:gd name="T5" fmla="*/ 846 h 1690"/>
                <a:gd name="T6" fmla="*/ 0 w 1292"/>
                <a:gd name="T7" fmla="*/ 1690 h 1690"/>
                <a:gd name="T8" fmla="*/ 756 w 1292"/>
                <a:gd name="T9" fmla="*/ 1690 h 1690"/>
                <a:gd name="T10" fmla="*/ 1292 w 1292"/>
                <a:gd name="T11" fmla="*/ 846 h 1690"/>
                <a:gd name="T12" fmla="*/ 756 w 1292"/>
                <a:gd name="T13" fmla="*/ 0 h 1690"/>
              </a:gdLst>
              <a:ahLst/>
              <a:cxnLst>
                <a:cxn ang="0">
                  <a:pos x="T0" y="T1"/>
                </a:cxn>
                <a:cxn ang="0">
                  <a:pos x="T2" y="T3"/>
                </a:cxn>
                <a:cxn ang="0">
                  <a:pos x="T4" y="T5"/>
                </a:cxn>
                <a:cxn ang="0">
                  <a:pos x="T6" y="T7"/>
                </a:cxn>
                <a:cxn ang="0">
                  <a:pos x="T8" y="T9"/>
                </a:cxn>
                <a:cxn ang="0">
                  <a:pos x="T10" y="T11"/>
                </a:cxn>
                <a:cxn ang="0">
                  <a:pos x="T12" y="T13"/>
                </a:cxn>
              </a:cxnLst>
              <a:rect l="0" t="0" r="r" b="b"/>
              <a:pathLst>
                <a:path w="1292" h="1690">
                  <a:moveTo>
                    <a:pt x="756" y="0"/>
                  </a:moveTo>
                  <a:lnTo>
                    <a:pt x="0" y="0"/>
                  </a:lnTo>
                  <a:lnTo>
                    <a:pt x="536" y="846"/>
                  </a:lnTo>
                  <a:lnTo>
                    <a:pt x="0" y="1690"/>
                  </a:lnTo>
                  <a:lnTo>
                    <a:pt x="756" y="1690"/>
                  </a:lnTo>
                  <a:lnTo>
                    <a:pt x="1292" y="846"/>
                  </a:lnTo>
                  <a:lnTo>
                    <a:pt x="75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5" name="组合 4"/>
          <p:cNvGrpSpPr/>
          <p:nvPr/>
        </p:nvGrpSpPr>
        <p:grpSpPr>
          <a:xfrm>
            <a:off x="4749127" y="3116941"/>
            <a:ext cx="1097359" cy="1694269"/>
            <a:chOff x="8609927" y="553732"/>
            <a:chExt cx="1097359" cy="1694269"/>
          </a:xfrm>
        </p:grpSpPr>
        <p:sp>
          <p:nvSpPr>
            <p:cNvPr id="6" name="Freeform 7"/>
            <p:cNvSpPr/>
            <p:nvPr/>
          </p:nvSpPr>
          <p:spPr bwMode="auto">
            <a:xfrm>
              <a:off x="8609927" y="553732"/>
              <a:ext cx="852212" cy="1694269"/>
            </a:xfrm>
            <a:custGeom>
              <a:avLst/>
              <a:gdLst>
                <a:gd name="T0" fmla="*/ 435 w 1175"/>
                <a:gd name="T1" fmla="*/ 0 h 2336"/>
                <a:gd name="T2" fmla="*/ 0 w 1175"/>
                <a:gd name="T3" fmla="*/ 0 h 2336"/>
                <a:gd name="T4" fmla="*/ 0 w 1175"/>
                <a:gd name="T5" fmla="*/ 319 h 2336"/>
                <a:gd name="T6" fmla="*/ 538 w 1175"/>
                <a:gd name="T7" fmla="*/ 1169 h 2336"/>
                <a:gd name="T8" fmla="*/ 0 w 1175"/>
                <a:gd name="T9" fmla="*/ 2017 h 2336"/>
                <a:gd name="T10" fmla="*/ 0 w 1175"/>
                <a:gd name="T11" fmla="*/ 2336 h 2336"/>
                <a:gd name="T12" fmla="*/ 435 w 1175"/>
                <a:gd name="T13" fmla="*/ 2336 h 2336"/>
                <a:gd name="T14" fmla="*/ 1175 w 1175"/>
                <a:gd name="T15" fmla="*/ 1169 h 2336"/>
                <a:gd name="T16" fmla="*/ 435 w 1175"/>
                <a:gd name="T17" fmla="*/ 0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5" h="2336">
                  <a:moveTo>
                    <a:pt x="435" y="0"/>
                  </a:moveTo>
                  <a:lnTo>
                    <a:pt x="0" y="0"/>
                  </a:lnTo>
                  <a:lnTo>
                    <a:pt x="0" y="319"/>
                  </a:lnTo>
                  <a:lnTo>
                    <a:pt x="538" y="1169"/>
                  </a:lnTo>
                  <a:lnTo>
                    <a:pt x="0" y="2017"/>
                  </a:lnTo>
                  <a:lnTo>
                    <a:pt x="0" y="2336"/>
                  </a:lnTo>
                  <a:lnTo>
                    <a:pt x="435" y="2336"/>
                  </a:lnTo>
                  <a:lnTo>
                    <a:pt x="1175" y="1169"/>
                  </a:lnTo>
                  <a:lnTo>
                    <a:pt x="435"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7" name="Freeform 8"/>
            <p:cNvSpPr/>
            <p:nvPr/>
          </p:nvSpPr>
          <p:spPr bwMode="auto">
            <a:xfrm>
              <a:off x="8609927" y="553732"/>
              <a:ext cx="1097359" cy="1694269"/>
            </a:xfrm>
            <a:custGeom>
              <a:avLst/>
              <a:gdLst>
                <a:gd name="T0" fmla="*/ 771 w 1513"/>
                <a:gd name="T1" fmla="*/ 0 h 2336"/>
                <a:gd name="T2" fmla="*/ 0 w 1513"/>
                <a:gd name="T3" fmla="*/ 0 h 2336"/>
                <a:gd name="T4" fmla="*/ 742 w 1513"/>
                <a:gd name="T5" fmla="*/ 1169 h 2336"/>
                <a:gd name="T6" fmla="*/ 0 w 1513"/>
                <a:gd name="T7" fmla="*/ 2336 h 2336"/>
                <a:gd name="T8" fmla="*/ 771 w 1513"/>
                <a:gd name="T9" fmla="*/ 2336 h 2336"/>
                <a:gd name="T10" fmla="*/ 1513 w 1513"/>
                <a:gd name="T11" fmla="*/ 1169 h 2336"/>
                <a:gd name="T12" fmla="*/ 771 w 1513"/>
                <a:gd name="T13" fmla="*/ 0 h 2336"/>
              </a:gdLst>
              <a:ahLst/>
              <a:cxnLst>
                <a:cxn ang="0">
                  <a:pos x="T0" y="T1"/>
                </a:cxn>
                <a:cxn ang="0">
                  <a:pos x="T2" y="T3"/>
                </a:cxn>
                <a:cxn ang="0">
                  <a:pos x="T4" y="T5"/>
                </a:cxn>
                <a:cxn ang="0">
                  <a:pos x="T6" y="T7"/>
                </a:cxn>
                <a:cxn ang="0">
                  <a:pos x="T8" y="T9"/>
                </a:cxn>
                <a:cxn ang="0">
                  <a:pos x="T10" y="T11"/>
                </a:cxn>
                <a:cxn ang="0">
                  <a:pos x="T12" y="T13"/>
                </a:cxn>
              </a:cxnLst>
              <a:rect l="0" t="0" r="r" b="b"/>
              <a:pathLst>
                <a:path w="1513" h="2336">
                  <a:moveTo>
                    <a:pt x="771" y="0"/>
                  </a:moveTo>
                  <a:lnTo>
                    <a:pt x="0" y="0"/>
                  </a:lnTo>
                  <a:lnTo>
                    <a:pt x="742" y="1169"/>
                  </a:lnTo>
                  <a:lnTo>
                    <a:pt x="0" y="2336"/>
                  </a:lnTo>
                  <a:lnTo>
                    <a:pt x="771" y="2336"/>
                  </a:lnTo>
                  <a:lnTo>
                    <a:pt x="1513" y="1169"/>
                  </a:lnTo>
                  <a:lnTo>
                    <a:pt x="771"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8" name="组合 7"/>
          <p:cNvGrpSpPr/>
          <p:nvPr/>
        </p:nvGrpSpPr>
        <p:grpSpPr>
          <a:xfrm>
            <a:off x="5284388" y="2803617"/>
            <a:ext cx="1504970" cy="2320917"/>
            <a:chOff x="9145188" y="240408"/>
            <a:chExt cx="1504970" cy="2320917"/>
          </a:xfrm>
        </p:grpSpPr>
        <p:sp>
          <p:nvSpPr>
            <p:cNvPr id="9" name="Freeform 9"/>
            <p:cNvSpPr/>
            <p:nvPr/>
          </p:nvSpPr>
          <p:spPr bwMode="auto">
            <a:xfrm>
              <a:off x="9145188" y="240408"/>
              <a:ext cx="1168437" cy="2320917"/>
            </a:xfrm>
            <a:custGeom>
              <a:avLst/>
              <a:gdLst>
                <a:gd name="T0" fmla="*/ 595 w 1611"/>
                <a:gd name="T1" fmla="*/ 0 h 3200"/>
                <a:gd name="T2" fmla="*/ 0 w 1611"/>
                <a:gd name="T3" fmla="*/ 0 h 3200"/>
                <a:gd name="T4" fmla="*/ 0 w 1611"/>
                <a:gd name="T5" fmla="*/ 436 h 3200"/>
                <a:gd name="T6" fmla="*/ 740 w 1611"/>
                <a:gd name="T7" fmla="*/ 1601 h 3200"/>
                <a:gd name="T8" fmla="*/ 0 w 1611"/>
                <a:gd name="T9" fmla="*/ 2764 h 3200"/>
                <a:gd name="T10" fmla="*/ 0 w 1611"/>
                <a:gd name="T11" fmla="*/ 3200 h 3200"/>
                <a:gd name="T12" fmla="*/ 595 w 1611"/>
                <a:gd name="T13" fmla="*/ 3200 h 3200"/>
                <a:gd name="T14" fmla="*/ 1611 w 1611"/>
                <a:gd name="T15" fmla="*/ 1601 h 3200"/>
                <a:gd name="T16" fmla="*/ 595 w 1611"/>
                <a:gd name="T1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1" h="3200">
                  <a:moveTo>
                    <a:pt x="595" y="0"/>
                  </a:moveTo>
                  <a:lnTo>
                    <a:pt x="0" y="0"/>
                  </a:lnTo>
                  <a:lnTo>
                    <a:pt x="0" y="436"/>
                  </a:lnTo>
                  <a:lnTo>
                    <a:pt x="740" y="1601"/>
                  </a:lnTo>
                  <a:lnTo>
                    <a:pt x="0" y="2764"/>
                  </a:lnTo>
                  <a:lnTo>
                    <a:pt x="0" y="3200"/>
                  </a:lnTo>
                  <a:lnTo>
                    <a:pt x="595" y="3200"/>
                  </a:lnTo>
                  <a:lnTo>
                    <a:pt x="1611" y="1601"/>
                  </a:lnTo>
                  <a:lnTo>
                    <a:pt x="595"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0" name="Freeform 10"/>
            <p:cNvSpPr/>
            <p:nvPr/>
          </p:nvSpPr>
          <p:spPr bwMode="auto">
            <a:xfrm>
              <a:off x="9145188" y="240408"/>
              <a:ext cx="1504970" cy="2320917"/>
            </a:xfrm>
            <a:custGeom>
              <a:avLst/>
              <a:gdLst>
                <a:gd name="T0" fmla="*/ 1059 w 2075"/>
                <a:gd name="T1" fmla="*/ 0 h 3200"/>
                <a:gd name="T2" fmla="*/ 0 w 2075"/>
                <a:gd name="T3" fmla="*/ 0 h 3200"/>
                <a:gd name="T4" fmla="*/ 1016 w 2075"/>
                <a:gd name="T5" fmla="*/ 1601 h 3200"/>
                <a:gd name="T6" fmla="*/ 0 w 2075"/>
                <a:gd name="T7" fmla="*/ 3200 h 3200"/>
                <a:gd name="T8" fmla="*/ 1059 w 2075"/>
                <a:gd name="T9" fmla="*/ 3200 h 3200"/>
                <a:gd name="T10" fmla="*/ 2075 w 2075"/>
                <a:gd name="T11" fmla="*/ 1601 h 3200"/>
                <a:gd name="T12" fmla="*/ 1059 w 2075"/>
                <a:gd name="T13" fmla="*/ 0 h 3200"/>
              </a:gdLst>
              <a:ahLst/>
              <a:cxnLst>
                <a:cxn ang="0">
                  <a:pos x="T0" y="T1"/>
                </a:cxn>
                <a:cxn ang="0">
                  <a:pos x="T2" y="T3"/>
                </a:cxn>
                <a:cxn ang="0">
                  <a:pos x="T4" y="T5"/>
                </a:cxn>
                <a:cxn ang="0">
                  <a:pos x="T6" y="T7"/>
                </a:cxn>
                <a:cxn ang="0">
                  <a:pos x="T8" y="T9"/>
                </a:cxn>
                <a:cxn ang="0">
                  <a:pos x="T10" y="T11"/>
                </a:cxn>
                <a:cxn ang="0">
                  <a:pos x="T12" y="T13"/>
                </a:cxn>
              </a:cxnLst>
              <a:rect l="0" t="0" r="r" b="b"/>
              <a:pathLst>
                <a:path w="2075" h="3200">
                  <a:moveTo>
                    <a:pt x="1059" y="0"/>
                  </a:moveTo>
                  <a:lnTo>
                    <a:pt x="0" y="0"/>
                  </a:lnTo>
                  <a:lnTo>
                    <a:pt x="1016" y="1601"/>
                  </a:lnTo>
                  <a:lnTo>
                    <a:pt x="0" y="3200"/>
                  </a:lnTo>
                  <a:lnTo>
                    <a:pt x="1059" y="3200"/>
                  </a:lnTo>
                  <a:lnTo>
                    <a:pt x="2075" y="1601"/>
                  </a:lnTo>
                  <a:lnTo>
                    <a:pt x="105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11" name="组合 10"/>
          <p:cNvGrpSpPr/>
          <p:nvPr/>
        </p:nvGrpSpPr>
        <p:grpSpPr>
          <a:xfrm>
            <a:off x="6003872" y="2397457"/>
            <a:ext cx="1847305" cy="3133238"/>
            <a:chOff x="9864672" y="-165752"/>
            <a:chExt cx="1847305" cy="3133238"/>
          </a:xfrm>
        </p:grpSpPr>
        <p:sp>
          <p:nvSpPr>
            <p:cNvPr id="12" name="Freeform 11"/>
            <p:cNvSpPr/>
            <p:nvPr/>
          </p:nvSpPr>
          <p:spPr bwMode="auto">
            <a:xfrm>
              <a:off x="9864672" y="-165752"/>
              <a:ext cx="1574597" cy="3133238"/>
            </a:xfrm>
            <a:custGeom>
              <a:avLst/>
              <a:gdLst>
                <a:gd name="T0" fmla="*/ 801 w 2171"/>
                <a:gd name="T1" fmla="*/ 0 h 4320"/>
                <a:gd name="T2" fmla="*/ 0 w 2171"/>
                <a:gd name="T3" fmla="*/ 0 h 4320"/>
                <a:gd name="T4" fmla="*/ 0 w 2171"/>
                <a:gd name="T5" fmla="*/ 591 h 4320"/>
                <a:gd name="T6" fmla="*/ 997 w 2171"/>
                <a:gd name="T7" fmla="*/ 2161 h 4320"/>
                <a:gd name="T8" fmla="*/ 0 w 2171"/>
                <a:gd name="T9" fmla="*/ 3729 h 4320"/>
                <a:gd name="T10" fmla="*/ 0 w 2171"/>
                <a:gd name="T11" fmla="*/ 4320 h 4320"/>
                <a:gd name="T12" fmla="*/ 801 w 2171"/>
                <a:gd name="T13" fmla="*/ 4320 h 4320"/>
                <a:gd name="T14" fmla="*/ 2171 w 2171"/>
                <a:gd name="T15" fmla="*/ 2161 h 4320"/>
                <a:gd name="T16" fmla="*/ 801 w 2171"/>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1" h="4320">
                  <a:moveTo>
                    <a:pt x="801" y="0"/>
                  </a:moveTo>
                  <a:lnTo>
                    <a:pt x="0" y="0"/>
                  </a:lnTo>
                  <a:lnTo>
                    <a:pt x="0" y="591"/>
                  </a:lnTo>
                  <a:lnTo>
                    <a:pt x="997" y="2161"/>
                  </a:lnTo>
                  <a:lnTo>
                    <a:pt x="0" y="3729"/>
                  </a:lnTo>
                  <a:lnTo>
                    <a:pt x="0" y="4320"/>
                  </a:lnTo>
                  <a:lnTo>
                    <a:pt x="801" y="4320"/>
                  </a:lnTo>
                  <a:lnTo>
                    <a:pt x="2171" y="2161"/>
                  </a:lnTo>
                  <a:lnTo>
                    <a:pt x="801"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3" name="Freeform 12"/>
            <p:cNvSpPr/>
            <p:nvPr/>
          </p:nvSpPr>
          <p:spPr bwMode="auto">
            <a:xfrm>
              <a:off x="9864672" y="-165752"/>
              <a:ext cx="1847305" cy="3133238"/>
            </a:xfrm>
            <a:custGeom>
              <a:avLst/>
              <a:gdLst>
                <a:gd name="T0" fmla="*/ 1177 w 2547"/>
                <a:gd name="T1" fmla="*/ 0 h 4320"/>
                <a:gd name="T2" fmla="*/ 0 w 2547"/>
                <a:gd name="T3" fmla="*/ 0 h 4320"/>
                <a:gd name="T4" fmla="*/ 1371 w 2547"/>
                <a:gd name="T5" fmla="*/ 2161 h 4320"/>
                <a:gd name="T6" fmla="*/ 0 w 2547"/>
                <a:gd name="T7" fmla="*/ 4320 h 4320"/>
                <a:gd name="T8" fmla="*/ 1177 w 2547"/>
                <a:gd name="T9" fmla="*/ 4320 h 4320"/>
                <a:gd name="T10" fmla="*/ 2547 w 2547"/>
                <a:gd name="T11" fmla="*/ 2161 h 4320"/>
                <a:gd name="T12" fmla="*/ 1177 w 2547"/>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2547" h="4320">
                  <a:moveTo>
                    <a:pt x="1177" y="0"/>
                  </a:moveTo>
                  <a:lnTo>
                    <a:pt x="0" y="0"/>
                  </a:lnTo>
                  <a:lnTo>
                    <a:pt x="1371" y="2161"/>
                  </a:lnTo>
                  <a:lnTo>
                    <a:pt x="0" y="4320"/>
                  </a:lnTo>
                  <a:lnTo>
                    <a:pt x="1177" y="4320"/>
                  </a:lnTo>
                  <a:lnTo>
                    <a:pt x="2547" y="2161"/>
                  </a:lnTo>
                  <a:lnTo>
                    <a:pt x="117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14" name="组合 13"/>
          <p:cNvGrpSpPr/>
          <p:nvPr/>
        </p:nvGrpSpPr>
        <p:grpSpPr>
          <a:xfrm>
            <a:off x="1955307" y="1635436"/>
            <a:ext cx="1835133" cy="3579669"/>
            <a:chOff x="1663207" y="1406836"/>
            <a:chExt cx="1835133" cy="3579669"/>
          </a:xfrm>
        </p:grpSpPr>
        <p:sp>
          <p:nvSpPr>
            <p:cNvPr id="15" name="圆角矩形 17"/>
            <p:cNvSpPr/>
            <p:nvPr/>
          </p:nvSpPr>
          <p:spPr>
            <a:xfrm>
              <a:off x="1663209" y="1406836"/>
              <a:ext cx="1835131" cy="386728"/>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lnSpc>
                  <a:spcPct val="150000"/>
                </a:lnSpc>
                <a:spcAft>
                  <a:spcPts val="600"/>
                </a:spcAft>
              </a:pPr>
              <a:r>
                <a:rPr lang="zh-CN" altLang="en-US" sz="1400" dirty="0" smtClean="0">
                  <a:solidFill>
                    <a:schemeClr val="bg1"/>
                  </a:solidFill>
                  <a:latin typeface="Agency FB" panose="020B0503020202020204" pitchFamily="34" charset="0"/>
                  <a:ea typeface="+mj-ea"/>
                </a:rPr>
                <a:t>开发工具</a:t>
              </a:r>
              <a:endParaRPr lang="en-US" altLang="zh-CN" sz="1400" dirty="0">
                <a:solidFill>
                  <a:schemeClr val="bg1"/>
                </a:solidFill>
                <a:latin typeface="Agency FB" panose="020B0503020202020204" pitchFamily="34" charset="0"/>
                <a:ea typeface="+mj-ea"/>
              </a:endParaRPr>
            </a:p>
          </p:txBody>
        </p:sp>
        <p:sp>
          <p:nvSpPr>
            <p:cNvPr id="16" name="圆角矩形 18"/>
            <p:cNvSpPr/>
            <p:nvPr/>
          </p:nvSpPr>
          <p:spPr>
            <a:xfrm>
              <a:off x="1663208" y="3106081"/>
              <a:ext cx="1835131" cy="386728"/>
            </a:xfrm>
            <a:prstGeom prst="roundRect">
              <a:avLst>
                <a:gd name="adj" fmla="val 50000"/>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lnSpc>
                  <a:spcPct val="150000"/>
                </a:lnSpc>
                <a:spcAft>
                  <a:spcPts val="600"/>
                </a:spcAft>
              </a:pPr>
              <a:r>
                <a:rPr lang="zh-CN" altLang="en-US" sz="1400" dirty="0">
                  <a:solidFill>
                    <a:schemeClr val="bg1"/>
                  </a:solidFill>
                  <a:latin typeface="Agency FB" panose="020B0503020202020204" pitchFamily="34" charset="0"/>
                  <a:ea typeface="+mj-ea"/>
                </a:rPr>
                <a:t>框架</a:t>
              </a:r>
              <a:endParaRPr lang="en-US" altLang="zh-CN" sz="1400" dirty="0">
                <a:solidFill>
                  <a:schemeClr val="bg1"/>
                </a:solidFill>
                <a:latin typeface="Agency FB" panose="020B0503020202020204" pitchFamily="34" charset="0"/>
                <a:ea typeface="+mj-ea"/>
              </a:endParaRPr>
            </a:p>
          </p:txBody>
        </p:sp>
        <p:sp>
          <p:nvSpPr>
            <p:cNvPr id="17" name="圆角矩形 19"/>
            <p:cNvSpPr/>
            <p:nvPr/>
          </p:nvSpPr>
          <p:spPr>
            <a:xfrm>
              <a:off x="1663207" y="4599777"/>
              <a:ext cx="1835131" cy="386728"/>
            </a:xfrm>
            <a:prstGeom prst="roundRect">
              <a:avLst>
                <a:gd name="adj" fmla="val 50000"/>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lnSpc>
                  <a:spcPct val="150000"/>
                </a:lnSpc>
                <a:spcAft>
                  <a:spcPts val="600"/>
                </a:spcAft>
              </a:pPr>
              <a:r>
                <a:rPr lang="zh-CN" altLang="en-US" sz="1400" dirty="0">
                  <a:solidFill>
                    <a:schemeClr val="bg1"/>
                  </a:solidFill>
                  <a:latin typeface="Agency FB" panose="020B0503020202020204" pitchFamily="34" charset="0"/>
                  <a:ea typeface="+mj-ea"/>
                </a:rPr>
                <a:t>模型</a:t>
              </a:r>
              <a:endParaRPr lang="en-US" altLang="zh-CN" sz="1400" dirty="0">
                <a:solidFill>
                  <a:schemeClr val="bg1"/>
                </a:solidFill>
                <a:latin typeface="Agency FB" panose="020B0503020202020204" pitchFamily="34" charset="0"/>
                <a:ea typeface="+mj-ea"/>
              </a:endParaRPr>
            </a:p>
          </p:txBody>
        </p:sp>
      </p:grpSp>
      <p:cxnSp>
        <p:nvCxnSpPr>
          <p:cNvPr id="35" name="直接连接符 34"/>
          <p:cNvCxnSpPr/>
          <p:nvPr/>
        </p:nvCxnSpPr>
        <p:spPr>
          <a:xfrm>
            <a:off x="7958891" y="3964075"/>
            <a:ext cx="3204409" cy="0"/>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790439" y="1828800"/>
            <a:ext cx="1825544" cy="3200460"/>
            <a:chOff x="3498339" y="1600200"/>
            <a:chExt cx="1825544" cy="3200460"/>
          </a:xfrm>
        </p:grpSpPr>
        <p:cxnSp>
          <p:nvCxnSpPr>
            <p:cNvPr id="37" name="肘形连接符 39"/>
            <p:cNvCxnSpPr/>
            <p:nvPr/>
          </p:nvCxnSpPr>
          <p:spPr>
            <a:xfrm>
              <a:off x="3498339" y="1600200"/>
              <a:ext cx="1825544" cy="916202"/>
            </a:xfrm>
            <a:prstGeom prst="bentConnector3">
              <a:avLst>
                <a:gd name="adj1" fmla="val 99067"/>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6" idx="3"/>
            </p:cNvCxnSpPr>
            <p:nvPr/>
          </p:nvCxnSpPr>
          <p:spPr>
            <a:xfrm>
              <a:off x="3498339" y="3299445"/>
              <a:ext cx="654561" cy="436032"/>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肘形连接符 41"/>
            <p:cNvCxnSpPr/>
            <p:nvPr/>
          </p:nvCxnSpPr>
          <p:spPr>
            <a:xfrm flipV="1">
              <a:off x="3498340" y="4639003"/>
              <a:ext cx="1248802" cy="161657"/>
            </a:xfrm>
            <a:prstGeom prst="bentConnector3">
              <a:avLst>
                <a:gd name="adj1" fmla="val 99313"/>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1" name="文本框 27"/>
          <p:cNvSpPr txBox="1"/>
          <p:nvPr/>
        </p:nvSpPr>
        <p:spPr>
          <a:xfrm>
            <a:off x="7919683" y="2638940"/>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chemeClr val="tx1">
                    <a:lumMod val="65000"/>
                    <a:lumOff val="35000"/>
                  </a:schemeClr>
                </a:solidFill>
                <a:latin typeface="+mj-ea"/>
                <a:ea typeface="+mj-ea"/>
              </a:rPr>
              <a:t>版本管理</a:t>
            </a:r>
            <a:r>
              <a:rPr lang="zh-CN" altLang="en-US" sz="2000" b="1" dirty="0">
                <a:solidFill>
                  <a:schemeClr val="tx1">
                    <a:lumMod val="65000"/>
                    <a:lumOff val="35000"/>
                  </a:schemeClr>
                </a:solidFill>
                <a:latin typeface="+mj-ea"/>
                <a:ea typeface="+mj-ea"/>
              </a:rPr>
              <a:t>工具</a:t>
            </a:r>
          </a:p>
        </p:txBody>
      </p:sp>
      <p:sp>
        <p:nvSpPr>
          <p:cNvPr id="47" name="文本框 27"/>
          <p:cNvSpPr txBox="1"/>
          <p:nvPr/>
        </p:nvSpPr>
        <p:spPr>
          <a:xfrm>
            <a:off x="7919682" y="4419294"/>
            <a:ext cx="697627"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chemeClr val="tx1">
                    <a:lumMod val="65000"/>
                    <a:lumOff val="35000"/>
                  </a:schemeClr>
                </a:solidFill>
                <a:latin typeface="+mj-ea"/>
                <a:ea typeface="+mj-ea"/>
              </a:rPr>
              <a:t>语言</a:t>
            </a:r>
            <a:endParaRPr lang="zh-CN" altLang="en-US" sz="2000" b="1" dirty="0">
              <a:solidFill>
                <a:schemeClr val="tx1">
                  <a:lumMod val="65000"/>
                  <a:lumOff val="35000"/>
                </a:schemeClr>
              </a:solidFill>
              <a:latin typeface="+mj-ea"/>
              <a:ea typeface="+mj-ea"/>
            </a:endParaRPr>
          </a:p>
        </p:txBody>
      </p:sp>
      <p:sp>
        <p:nvSpPr>
          <p:cNvPr id="45" name="矩形 44"/>
          <p:cNvSpPr/>
          <p:nvPr/>
        </p:nvSpPr>
        <p:spPr>
          <a:xfrm>
            <a:off x="1840826" y="305745"/>
            <a:ext cx="2662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项目简介</a:t>
            </a:r>
          </a:p>
        </p:txBody>
      </p:sp>
      <p:sp>
        <p:nvSpPr>
          <p:cNvPr id="49" name="矩形 48"/>
          <p:cNvSpPr/>
          <p:nvPr/>
        </p:nvSpPr>
        <p:spPr>
          <a:xfrm>
            <a:off x="1840826" y="898787"/>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a:solidFill>
                  <a:schemeClr val="tx2"/>
                </a:solidFill>
                <a:latin typeface="+mj-ea"/>
              </a:rPr>
              <a:t>PROJECT DESCRIPTION</a:t>
            </a:r>
          </a:p>
        </p:txBody>
      </p:sp>
      <p:sp>
        <p:nvSpPr>
          <p:cNvPr id="33" name="TextBox 32"/>
          <p:cNvSpPr txBox="1"/>
          <p:nvPr/>
        </p:nvSpPr>
        <p:spPr>
          <a:xfrm>
            <a:off x="1955309" y="1994513"/>
            <a:ext cx="2141580" cy="584775"/>
          </a:xfrm>
          <a:prstGeom prst="rect">
            <a:avLst/>
          </a:prstGeom>
          <a:noFill/>
        </p:spPr>
        <p:txBody>
          <a:bodyPr wrap="square" rtlCol="0">
            <a:spAutoFit/>
          </a:bodyPr>
          <a:lstStyle/>
          <a:p>
            <a:r>
              <a:rPr lang="en-US" altLang="zh-CN" sz="1600" dirty="0" smtClean="0"/>
              <a:t>Pycharm</a:t>
            </a:r>
            <a:r>
              <a:rPr lang="zh-CN" altLang="en-US" sz="1600" dirty="0" smtClean="0"/>
              <a:t>、</a:t>
            </a:r>
            <a:r>
              <a:rPr lang="en-US" altLang="zh-CN" sz="1600" dirty="0" smtClean="0"/>
              <a:t>Eclipse</a:t>
            </a:r>
          </a:p>
          <a:p>
            <a:r>
              <a:rPr lang="en-US" altLang="zh-CN" sz="1600" dirty="0" smtClean="0"/>
              <a:t>Spark</a:t>
            </a:r>
            <a:r>
              <a:rPr lang="zh-CN" altLang="en-US" sz="1600" dirty="0" smtClean="0"/>
              <a:t>、</a:t>
            </a:r>
            <a:r>
              <a:rPr lang="en-US" altLang="zh-CN" sz="1600" dirty="0" smtClean="0"/>
              <a:t>MySQL</a:t>
            </a:r>
            <a:r>
              <a:rPr lang="zh-CN" altLang="en-US" sz="1600" dirty="0" smtClean="0"/>
              <a:t>等</a:t>
            </a:r>
            <a:endParaRPr lang="en-US" altLang="zh-CN" sz="1600" dirty="0" smtClean="0"/>
          </a:p>
        </p:txBody>
      </p:sp>
      <p:sp>
        <p:nvSpPr>
          <p:cNvPr id="43" name="TextBox 42"/>
          <p:cNvSpPr txBox="1"/>
          <p:nvPr/>
        </p:nvSpPr>
        <p:spPr>
          <a:xfrm>
            <a:off x="1967154" y="3693416"/>
            <a:ext cx="2141580" cy="584775"/>
          </a:xfrm>
          <a:prstGeom prst="rect">
            <a:avLst/>
          </a:prstGeom>
          <a:noFill/>
        </p:spPr>
        <p:txBody>
          <a:bodyPr wrap="square" rtlCol="0">
            <a:spAutoFit/>
          </a:bodyPr>
          <a:lstStyle/>
          <a:p>
            <a:r>
              <a:rPr lang="en-US" altLang="zh-CN" sz="1600" dirty="0" smtClean="0"/>
              <a:t>SpringMVC</a:t>
            </a:r>
            <a:r>
              <a:rPr lang="zh-CN" altLang="en-US" sz="1600" dirty="0" smtClean="0"/>
              <a:t>、</a:t>
            </a:r>
            <a:r>
              <a:rPr lang="en-US" altLang="zh-CN" sz="1600" dirty="0" smtClean="0"/>
              <a:t>Flask</a:t>
            </a:r>
          </a:p>
          <a:p>
            <a:r>
              <a:rPr lang="en-US" altLang="zh-CN" sz="1600" dirty="0" smtClean="0"/>
              <a:t>Mybatis</a:t>
            </a:r>
            <a:r>
              <a:rPr lang="zh-CN" altLang="en-US" sz="1600" dirty="0" smtClean="0"/>
              <a:t>、</a:t>
            </a:r>
            <a:r>
              <a:rPr lang="en-US" altLang="zh-CN" sz="1600" dirty="0" smtClean="0"/>
              <a:t>jQuery</a:t>
            </a:r>
            <a:r>
              <a:rPr lang="zh-CN" altLang="en-US" sz="1600" dirty="0" smtClean="0"/>
              <a:t>等</a:t>
            </a:r>
            <a:endParaRPr lang="en-US" altLang="zh-CN" sz="1600" dirty="0" smtClean="0"/>
          </a:p>
        </p:txBody>
      </p:sp>
      <p:sp>
        <p:nvSpPr>
          <p:cNvPr id="50" name="TextBox 49"/>
          <p:cNvSpPr txBox="1"/>
          <p:nvPr/>
        </p:nvSpPr>
        <p:spPr>
          <a:xfrm>
            <a:off x="1955307" y="5215105"/>
            <a:ext cx="2141580" cy="338554"/>
          </a:xfrm>
          <a:prstGeom prst="rect">
            <a:avLst/>
          </a:prstGeom>
          <a:noFill/>
        </p:spPr>
        <p:txBody>
          <a:bodyPr wrap="square" rtlCol="0">
            <a:spAutoFit/>
          </a:bodyPr>
          <a:lstStyle/>
          <a:p>
            <a:r>
              <a:rPr lang="en-US" altLang="zh-CN" sz="1600" dirty="0" smtClean="0"/>
              <a:t>ARIMA</a:t>
            </a:r>
            <a:r>
              <a:rPr lang="zh-CN" altLang="en-US" sz="1600" dirty="0" smtClean="0"/>
              <a:t>和</a:t>
            </a:r>
            <a:r>
              <a:rPr lang="en-US" altLang="zh-CN" sz="1600" dirty="0" smtClean="0"/>
              <a:t>auto_arima</a:t>
            </a:r>
          </a:p>
        </p:txBody>
      </p:sp>
      <p:sp>
        <p:nvSpPr>
          <p:cNvPr id="51" name="TextBox 50"/>
          <p:cNvSpPr txBox="1"/>
          <p:nvPr/>
        </p:nvSpPr>
        <p:spPr>
          <a:xfrm>
            <a:off x="7965439" y="3189491"/>
            <a:ext cx="2141580" cy="338554"/>
          </a:xfrm>
          <a:prstGeom prst="rect">
            <a:avLst/>
          </a:prstGeom>
          <a:noFill/>
        </p:spPr>
        <p:txBody>
          <a:bodyPr wrap="square" rtlCol="0">
            <a:spAutoFit/>
          </a:bodyPr>
          <a:lstStyle/>
          <a:p>
            <a:r>
              <a:rPr lang="en-US" altLang="zh-CN" sz="1600" dirty="0" smtClean="0"/>
              <a:t>Git</a:t>
            </a:r>
            <a:r>
              <a:rPr lang="zh-CN" altLang="en-US" sz="1600" dirty="0" smtClean="0"/>
              <a:t>、</a:t>
            </a:r>
            <a:r>
              <a:rPr lang="en-US" altLang="zh-CN" sz="1600" dirty="0" smtClean="0"/>
              <a:t>Github</a:t>
            </a:r>
            <a:r>
              <a:rPr lang="zh-CN" altLang="en-US" sz="1600" dirty="0" smtClean="0"/>
              <a:t>桌面版</a:t>
            </a:r>
            <a:endParaRPr lang="en-US" altLang="zh-CN" sz="1600" dirty="0" smtClean="0"/>
          </a:p>
        </p:txBody>
      </p:sp>
      <p:sp>
        <p:nvSpPr>
          <p:cNvPr id="52" name="TextBox 51"/>
          <p:cNvSpPr txBox="1"/>
          <p:nvPr/>
        </p:nvSpPr>
        <p:spPr>
          <a:xfrm>
            <a:off x="7984101" y="4889534"/>
            <a:ext cx="2141580" cy="584775"/>
          </a:xfrm>
          <a:prstGeom prst="rect">
            <a:avLst/>
          </a:prstGeom>
          <a:noFill/>
        </p:spPr>
        <p:txBody>
          <a:bodyPr wrap="square" rtlCol="0">
            <a:spAutoFit/>
          </a:bodyPr>
          <a:lstStyle/>
          <a:p>
            <a:r>
              <a:rPr lang="en-US" altLang="zh-CN" sz="1600" dirty="0" smtClean="0"/>
              <a:t>Java</a:t>
            </a:r>
            <a:r>
              <a:rPr lang="zh-CN" altLang="en-US" sz="1600" dirty="0" smtClean="0"/>
              <a:t>、</a:t>
            </a:r>
            <a:r>
              <a:rPr lang="en-US" altLang="zh-CN" sz="1600" dirty="0" smtClean="0"/>
              <a:t>Python</a:t>
            </a:r>
            <a:r>
              <a:rPr lang="zh-CN" altLang="en-US" sz="1600" dirty="0" smtClean="0"/>
              <a:t>、</a:t>
            </a:r>
            <a:r>
              <a:rPr lang="en-US" altLang="zh-CN" sz="1600" dirty="0" smtClean="0"/>
              <a:t>JavaScript</a:t>
            </a:r>
            <a:r>
              <a:rPr lang="zh-CN" altLang="en-US" sz="1600" dirty="0" smtClean="0"/>
              <a:t>等</a:t>
            </a:r>
            <a:endParaRPr lang="en-US" altLang="zh-CN" sz="1600" dirty="0" smtClean="0"/>
          </a:p>
        </p:txBody>
      </p:sp>
    </p:spTree>
    <p:extLst>
      <p:ext uri="{BB962C8B-B14F-4D97-AF65-F5344CB8AC3E}">
        <p14:creationId xmlns:p14="http://schemas.microsoft.com/office/powerpoint/2010/main" val="2073503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http://schemas.microsoft.com/office/powerpoint/2012/main"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nodeType="afterEffect">
                                  <p:childTnLst>
                                    <p:set>
                                      <p:cBhvr>
                                        <p:cTn id="7" dur="1" fill="hold">
                                          <p:stCondLst>
                                            <p:cond delay="0"/>
                                          </p:stCondLst>
                                        </p:cTn>
                                        <p:tgtEl>
                                          <p:spTgt spid="11"/>
                                        </p:tgtEl>
                                        <p:attrNameLst>
                                          <p:attrName>style.visibility</p:attrName>
                                        </p:attrNameLst>
                                      </p:cBhvr>
                                      <p:to>
                                        <p:strVal val="visible"/>
                                      </p:to>
                                    </p:set>
                                    <p:anim calcmode="lin" valueType="num">
                                      <p:cBhvr additive="base">
                                        <p:cTn id="8" dur="500" fill="hold"/>
                                        <p:tgtEl>
                                          <p:spTgt spid="11"/>
                                        </p:tgtEl>
                                        <p:attrNameLst>
                                          <p:attrName>ppt_x</p:attrName>
                                        </p:attrNameLst>
                                      </p:cBhvr>
                                      <p:tavLst>
                                        <p:tav tm="0">
                                          <p:val>
                                            <p:strVal val="0-#ppt_w/2"/>
                                          </p:val>
                                        </p:tav>
                                        <p:tav tm="100000">
                                          <p:val>
                                            <p:strVal val="#ppt_x"/>
                                          </p:val>
                                        </p:tav>
                                      </p:tavLst>
                                    </p:anim>
                                    <p:anim calcmode="lin" valueType="num">
                                      <p:cBhvr additive="base">
                                        <p:cTn id="9" dur="500" fill="hold"/>
                                        <p:tgtEl>
                                          <p:spTgt spid="11"/>
                                        </p:tgtEl>
                                        <p:attrNameLst>
                                          <p:attrName>ppt_y</p:attrName>
                                        </p:attrNameLst>
                                      </p:cBhvr>
                                      <p:tavLst>
                                        <p:tav tm="0">
                                          <p:val>
                                            <p:strVal val="#ppt_y"/>
                                          </p:val>
                                        </p:tav>
                                        <p:tav tm="100000">
                                          <p:val>
                                            <p:strVal val="#ppt_y"/>
                                          </p:val>
                                        </p:tav>
                                      </p:tavLst>
                                    </p:anim>
                                  </p:childTnLst>
                                </p:cTn>
                              </p:par>
                              <p:par>
                                <p:cTn id="10" presetID="2" presetClass="entr" presetSubtype="8" fill="hold" nodeType="withEffec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par>
                          <p:cTn id="22" fill="hold" nodeType="withGroup">
                            <p:stCondLst>
                              <p:cond delay="1250"/>
                            </p:stCondLst>
                            <p:childTnLst>
                              <p:par>
                                <p:cTn id="23" presetID="22" presetClass="entr" presetSubtype="2" fill="hold" nodeType="afterEffec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par>
                                <p:cTn id="26" presetID="22" presetClass="entr" presetSubtype="8" fill="hold" nodeType="withEffec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nodeType="withGroup">
                            <p:stCondLst>
                              <p:cond delay="1750"/>
                            </p:stCondLst>
                            <p:childTnLst>
                              <p:par>
                                <p:cTn id="30" presetID="12" presetClass="entr" presetSubtype="8" fill="hold" nodeType="afterEffec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righ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921235" y="4602469"/>
            <a:ext cx="697627" cy="70788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solidFill>
                  <a:schemeClr val="bg1"/>
                </a:solidFill>
                <a:latin typeface="+mj-ea"/>
                <a:ea typeface="+mj-ea"/>
              </a:rPr>
              <a:t>本地</a:t>
            </a:r>
            <a:endParaRPr lang="en-US" altLang="zh-CN" sz="2000" b="1">
              <a:solidFill>
                <a:schemeClr val="bg1"/>
              </a:solidFill>
              <a:latin typeface="+mj-ea"/>
              <a:ea typeface="+mj-ea"/>
            </a:endParaRPr>
          </a:p>
          <a:p>
            <a:pPr algn="ctr"/>
            <a:r>
              <a:rPr lang="zh-CN" altLang="en-US" sz="2000" b="1">
                <a:solidFill>
                  <a:schemeClr val="bg1"/>
                </a:solidFill>
                <a:latin typeface="+mj-ea"/>
                <a:ea typeface="+mj-ea"/>
              </a:rPr>
              <a:t>市场</a:t>
            </a:r>
          </a:p>
        </p:txBody>
      </p:sp>
      <p:sp>
        <p:nvSpPr>
          <p:cNvPr id="20" name="文本框 19"/>
          <p:cNvSpPr txBox="1"/>
          <p:nvPr/>
        </p:nvSpPr>
        <p:spPr>
          <a:xfrm>
            <a:off x="8249006" y="4602469"/>
            <a:ext cx="697627" cy="70788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mj-ea"/>
                <a:ea typeface="+mj-ea"/>
              </a:rPr>
              <a:t>高</a:t>
            </a:r>
            <a:endParaRPr lang="en-US" altLang="zh-CN" sz="2000" b="1" dirty="0">
              <a:solidFill>
                <a:schemeClr val="bg1"/>
              </a:solidFill>
              <a:latin typeface="+mj-ea"/>
              <a:ea typeface="+mj-ea"/>
            </a:endParaRPr>
          </a:p>
          <a:p>
            <a:pPr algn="ctr"/>
            <a:r>
              <a:rPr lang="zh-CN" altLang="en-US" sz="2000" b="1" dirty="0">
                <a:solidFill>
                  <a:schemeClr val="bg1"/>
                </a:solidFill>
                <a:latin typeface="+mj-ea"/>
                <a:ea typeface="+mj-ea"/>
              </a:rPr>
              <a:t>市场</a:t>
            </a:r>
          </a:p>
        </p:txBody>
      </p:sp>
      <p:sp>
        <p:nvSpPr>
          <p:cNvPr id="13" name="矩形 12"/>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项目进度</a:t>
            </a:r>
          </a:p>
        </p:txBody>
      </p:sp>
      <p:sp>
        <p:nvSpPr>
          <p:cNvPr id="17" name="矩形 16"/>
          <p:cNvSpPr/>
          <p:nvPr/>
        </p:nvSpPr>
        <p:spPr>
          <a:xfrm>
            <a:off x="1840826" y="898787"/>
            <a:ext cx="2662883" cy="36061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dirty="0" smtClean="0">
                <a:solidFill>
                  <a:schemeClr val="tx1">
                    <a:lumMod val="65000"/>
                    <a:lumOff val="35000"/>
                  </a:schemeClr>
                </a:solidFill>
              </a:rPr>
              <a:t>PROJECT  SCHEDULE</a:t>
            </a:r>
            <a:endParaRPr lang="zh-CN" altLang="en-US" sz="1600" dirty="0">
              <a:solidFill>
                <a:schemeClr val="tx1">
                  <a:lumMod val="65000"/>
                  <a:lumOff val="3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964" y="1828120"/>
            <a:ext cx="7853681" cy="328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163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4" nodeType="withEffec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0" fill="hold" grpId="5" nodeType="withEffec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4"/>
      <p:bldP spid="20" grpId="5"/>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33635" y="2640253"/>
            <a:ext cx="3492500" cy="1798434"/>
            <a:chOff x="4622800" y="2197116"/>
            <a:chExt cx="3492500" cy="1798434"/>
          </a:xfrm>
        </p:grpSpPr>
        <p:sp>
          <p:nvSpPr>
            <p:cNvPr id="13" name="矩形 12"/>
            <p:cNvSpPr/>
            <p:nvPr/>
          </p:nvSpPr>
          <p:spPr>
            <a:xfrm>
              <a:off x="4839552" y="2197116"/>
              <a:ext cx="3275748" cy="696024"/>
            </a:xfrm>
            <a:prstGeom prst="rect">
              <a:avLst/>
            </a:prstGeom>
          </p:spPr>
          <p:txBody>
            <a:bodyPr wrap="square">
              <a:spAutoFit/>
              <a:scene3d>
                <a:camera prst="orthographicFront"/>
                <a:lightRig rig="threePt" dir="t"/>
              </a:scene3d>
              <a:sp3d contourW="12700"/>
            </a:bodyPr>
            <a:lstStyle/>
            <a:p>
              <a:pPr>
                <a:lnSpc>
                  <a:spcPct val="120000"/>
                </a:lnSpc>
              </a:pPr>
              <a:r>
                <a:rPr lang="en-US" altLang="zh-CN" sz="3600" dirty="0">
                  <a:solidFill>
                    <a:schemeClr val="tx2"/>
                  </a:solidFill>
                </a:rPr>
                <a:t>PART </a:t>
              </a:r>
              <a:r>
                <a:rPr lang="en-US" altLang="zh-CN" sz="3600" dirty="0" smtClean="0">
                  <a:solidFill>
                    <a:schemeClr val="tx2"/>
                  </a:solidFill>
                </a:rPr>
                <a:t>3</a:t>
              </a:r>
              <a:r>
                <a:rPr lang="en-US" altLang="zh-CN" sz="3600" dirty="0" smtClean="0">
                  <a:solidFill>
                    <a:schemeClr val="tx2"/>
                  </a:solidFill>
                </a:rPr>
                <a:t>.1</a:t>
              </a:r>
              <a:endParaRPr lang="zh-CN" altLang="en-US" sz="3600" dirty="0">
                <a:solidFill>
                  <a:schemeClr val="tx2"/>
                </a:solidFill>
              </a:endParaRPr>
            </a:p>
          </p:txBody>
        </p:sp>
        <p:sp>
          <p:nvSpPr>
            <p:cNvPr id="14" name="矩形 13"/>
            <p:cNvSpPr/>
            <p:nvPr/>
          </p:nvSpPr>
          <p:spPr>
            <a:xfrm>
              <a:off x="4839552" y="2782455"/>
              <a:ext cx="3086433" cy="835998"/>
            </a:xfrm>
            <a:prstGeom prst="rect">
              <a:avLst/>
            </a:prstGeom>
          </p:spPr>
          <p:txBody>
            <a:bodyPr wrap="square">
              <a:spAutoFit/>
              <a:scene3d>
                <a:camera prst="orthographicFront"/>
                <a:lightRig rig="threePt" dir="t"/>
              </a:scene3d>
              <a:sp3d contourW="12700"/>
            </a:bodyPr>
            <a:lstStyle/>
            <a:p>
              <a:pPr>
                <a:lnSpc>
                  <a:spcPct val="120000"/>
                </a:lnSpc>
              </a:pPr>
              <a:r>
                <a:rPr lang="zh-CN" altLang="en-US" sz="4400" b="1" dirty="0" smtClean="0">
                  <a:solidFill>
                    <a:schemeClr val="accent3"/>
                  </a:solidFill>
                </a:rPr>
                <a:t>工作</a:t>
              </a:r>
              <a:r>
                <a:rPr lang="zh-CN" altLang="en-US" sz="4400" b="1" dirty="0" smtClean="0">
                  <a:solidFill>
                    <a:schemeClr val="accent3"/>
                  </a:solidFill>
                </a:rPr>
                <a:t>汇报</a:t>
              </a:r>
              <a:r>
                <a:rPr lang="zh-CN" altLang="en-US" sz="1600" b="1" dirty="0" smtClean="0">
                  <a:solidFill>
                    <a:schemeClr val="accent3"/>
                  </a:solidFill>
                </a:rPr>
                <a:t>（王磊）</a:t>
              </a:r>
              <a:endParaRPr lang="zh-CN" altLang="en-US" sz="1600" b="1" dirty="0">
                <a:solidFill>
                  <a:schemeClr val="accent3"/>
                </a:solidFill>
              </a:endParaRPr>
            </a:p>
          </p:txBody>
        </p:sp>
        <p:sp>
          <p:nvSpPr>
            <p:cNvPr id="15" name="文本框 14"/>
            <p:cNvSpPr txBox="1"/>
            <p:nvPr/>
          </p:nvSpPr>
          <p:spPr>
            <a:xfrm>
              <a:off x="4839552" y="3579026"/>
              <a:ext cx="296473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dirty="0" smtClean="0">
                  <a:solidFill>
                    <a:schemeClr val="tx2"/>
                  </a:solidFill>
                  <a:latin typeface="+mj-ea"/>
                  <a:ea typeface="+mj-ea"/>
                </a:rPr>
                <a:t>WORK REPORT</a:t>
              </a:r>
              <a:endParaRPr lang="en-US" altLang="zh-CN" sz="2000" dirty="0">
                <a:solidFill>
                  <a:schemeClr val="tx2"/>
                </a:solidFill>
                <a:latin typeface="+mj-ea"/>
                <a:ea typeface="+mj-ea"/>
              </a:endParaRPr>
            </a:p>
          </p:txBody>
        </p:sp>
        <p:cxnSp>
          <p:nvCxnSpPr>
            <p:cNvPr id="16" name="直接连接符 15"/>
            <p:cNvCxnSpPr/>
            <p:nvPr/>
          </p:nvCxnSpPr>
          <p:spPr>
            <a:xfrm flipH="1">
              <a:off x="4622800" y="23622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403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withEffec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1"/>
          <p:cNvSpPr txBox="1"/>
          <p:nvPr/>
        </p:nvSpPr>
        <p:spPr>
          <a:xfrm>
            <a:off x="8229783" y="2126508"/>
            <a:ext cx="2769819" cy="1772793"/>
          </a:xfrm>
          <a:prstGeom prst="rect">
            <a:avLst/>
          </a:prstGeom>
          <a:noFill/>
        </p:spPr>
        <p:txBody>
          <a:bodyPr wrap="square" lIns="0" tIns="0" rIns="0" bIns="0" rtlCol="0">
            <a:spAutoFit/>
            <a:scene3d>
              <a:camera prst="orthographicFront"/>
              <a:lightRig rig="threePt" dir="t"/>
            </a:scene3d>
            <a:sp3d contourW="12700"/>
          </a:bodyPr>
          <a:lstStyle/>
          <a:p>
            <a:pPr>
              <a:lnSpc>
                <a:spcPct val="120000"/>
              </a:lnSpc>
            </a:pPr>
            <a:r>
              <a:rPr lang="zh-CN" altLang="en-US" sz="1600" dirty="0">
                <a:solidFill>
                  <a:schemeClr val="bg1"/>
                </a:solidFill>
              </a:rPr>
              <a:t>团队是指拥有共同目标，并且具有不同能力的一小群人有愈识的协调行为或力的系统，这群人就如同人的五官一样，共同协作维持一个人的生存，缺一不可</a:t>
            </a:r>
            <a:endParaRPr lang="en-US" sz="1600" dirty="0">
              <a:solidFill>
                <a:schemeClr val="bg1"/>
              </a:solidFill>
            </a:endParaRPr>
          </a:p>
        </p:txBody>
      </p:sp>
      <p:sp>
        <p:nvSpPr>
          <p:cNvPr id="21" name="矩形 20"/>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22" name="矩形 21"/>
          <p:cNvSpPr/>
          <p:nvPr/>
        </p:nvSpPr>
        <p:spPr>
          <a:xfrm>
            <a:off x="1840826" y="898787"/>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a:solidFill>
                  <a:schemeClr val="tx2"/>
                </a:solidFill>
                <a:latin typeface="+mj-ea"/>
              </a:rPr>
              <a:t>WORK REPORT</a:t>
            </a:r>
          </a:p>
        </p:txBody>
      </p:sp>
      <p:sp>
        <p:nvSpPr>
          <p:cNvPr id="4" name="TextBox 3"/>
          <p:cNvSpPr txBox="1"/>
          <p:nvPr/>
        </p:nvSpPr>
        <p:spPr>
          <a:xfrm>
            <a:off x="2034073" y="1576873"/>
            <a:ext cx="7315200" cy="1200329"/>
          </a:xfrm>
          <a:prstGeom prst="rect">
            <a:avLst/>
          </a:prstGeom>
          <a:noFill/>
        </p:spPr>
        <p:txBody>
          <a:bodyPr wrap="square" rtlCol="0">
            <a:spAutoFit/>
          </a:bodyPr>
          <a:lstStyle/>
          <a:p>
            <a:r>
              <a:rPr lang="zh-CN" altLang="en-US" dirty="0" smtClean="0"/>
              <a:t>组长：</a:t>
            </a:r>
            <a:endParaRPr lang="en-US" altLang="zh-CN" dirty="0" smtClean="0"/>
          </a:p>
          <a:p>
            <a:r>
              <a:rPr lang="en-US" altLang="zh-CN" dirty="0" smtClean="0"/>
              <a:t>1.</a:t>
            </a:r>
            <a:r>
              <a:rPr lang="zh-CN" altLang="en-US" dirty="0" smtClean="0"/>
              <a:t>每天多次询问组员们的工作进度，督促组员完成每日</a:t>
            </a:r>
            <a:r>
              <a:rPr lang="en-US" altLang="zh-CN" dirty="0" smtClean="0"/>
              <a:t>log</a:t>
            </a:r>
            <a:r>
              <a:rPr lang="zh-CN" altLang="en-US" dirty="0" smtClean="0"/>
              <a:t>和代码的提交。</a:t>
            </a:r>
            <a:endParaRPr lang="en-US" altLang="zh-CN" dirty="0" smtClean="0"/>
          </a:p>
          <a:p>
            <a:r>
              <a:rPr lang="en-US" altLang="zh-CN" dirty="0" smtClean="0"/>
              <a:t>2.</a:t>
            </a:r>
            <a:r>
              <a:rPr lang="zh-CN" altLang="en-US" dirty="0"/>
              <a:t>根据</a:t>
            </a:r>
            <a:r>
              <a:rPr lang="zh-CN" altLang="en-US" dirty="0" smtClean="0"/>
              <a:t>实际情况，制定每个人的任务安排与计划。</a:t>
            </a:r>
            <a:endParaRPr lang="en-US" altLang="zh-CN" dirty="0" smtClean="0"/>
          </a:p>
          <a:p>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127" y="2563101"/>
            <a:ext cx="7372350" cy="333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997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14" presetClass="entr" presetSubtype="10" fill="hold" grpId="3" nodeType="afterEffect">
                                  <p:childTnLst>
                                    <p:set>
                                      <p:cBhvr>
                                        <p:cTn id="7" dur="1" fill="hold">
                                          <p:stCondLst>
                                            <p:cond delay="0"/>
                                          </p:stCondLst>
                                        </p:cTn>
                                        <p:tgtEl>
                                          <p:spTgt spid="20"/>
                                        </p:tgtEl>
                                        <p:attrNameLst>
                                          <p:attrName>style.visibility</p:attrName>
                                        </p:attrNameLst>
                                      </p:cBhvr>
                                      <p:to>
                                        <p:strVal val="visible"/>
                                      </p:to>
                                    </p:set>
                                    <p:animEffect transition="in" filter="randombar(horizontal)">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3885901" y="1983052"/>
            <a:ext cx="3988100" cy="3755496"/>
            <a:chOff x="3669088" y="1795416"/>
            <a:chExt cx="4421725" cy="4163833"/>
          </a:xfrm>
        </p:grpSpPr>
        <p:sp>
          <p:nvSpPr>
            <p:cNvPr id="37" name="Arc 1"/>
            <p:cNvSpPr/>
            <p:nvPr/>
          </p:nvSpPr>
          <p:spPr>
            <a:xfrm>
              <a:off x="4169678" y="2016252"/>
              <a:ext cx="3889727" cy="3889727"/>
            </a:xfrm>
            <a:prstGeom prst="arc">
              <a:avLst>
                <a:gd name="adj1" fmla="val 2901203"/>
                <a:gd name="adj2" fmla="val 21394969"/>
              </a:avLst>
            </a:prstGeom>
            <a:ln w="152400">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50000"/>
                  </a:schemeClr>
                </a:solidFill>
                <a:ea typeface="微软雅黑" pitchFamily="34" charset="-122"/>
                <a:sym typeface="Segoe UI" panose="020B0502040204020203" pitchFamily="34" charset="0"/>
              </a:endParaRPr>
            </a:p>
          </p:txBody>
        </p:sp>
        <p:grpSp>
          <p:nvGrpSpPr>
            <p:cNvPr id="42" name="Group 86"/>
            <p:cNvGrpSpPr/>
            <p:nvPr/>
          </p:nvGrpSpPr>
          <p:grpSpPr>
            <a:xfrm>
              <a:off x="3669088" y="3540580"/>
              <a:ext cx="1080012" cy="553081"/>
              <a:chOff x="6642546" y="5546439"/>
              <a:chExt cx="725864" cy="371719"/>
            </a:xfrm>
          </p:grpSpPr>
          <p:sp>
            <p:nvSpPr>
              <p:cNvPr id="46"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47"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3</a:t>
                </a:r>
              </a:p>
            </p:txBody>
          </p:sp>
        </p:grpSp>
        <p:grpSp>
          <p:nvGrpSpPr>
            <p:cNvPr id="50" name="Group 86"/>
            <p:cNvGrpSpPr/>
            <p:nvPr/>
          </p:nvGrpSpPr>
          <p:grpSpPr>
            <a:xfrm>
              <a:off x="6451072" y="5406168"/>
              <a:ext cx="1080012" cy="553081"/>
              <a:chOff x="6642546" y="5546439"/>
              <a:chExt cx="725864" cy="371719"/>
            </a:xfrm>
          </p:grpSpPr>
          <p:sp>
            <p:nvSpPr>
              <p:cNvPr id="51"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52"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1</a:t>
                </a:r>
              </a:p>
            </p:txBody>
          </p:sp>
        </p:grpSp>
        <p:grpSp>
          <p:nvGrpSpPr>
            <p:cNvPr id="57" name="Group 86"/>
            <p:cNvGrpSpPr/>
            <p:nvPr/>
          </p:nvGrpSpPr>
          <p:grpSpPr>
            <a:xfrm>
              <a:off x="4399162" y="5266997"/>
              <a:ext cx="1080012" cy="553081"/>
              <a:chOff x="6642546" y="5546439"/>
              <a:chExt cx="725864" cy="371719"/>
            </a:xfrm>
          </p:grpSpPr>
          <p:sp>
            <p:nvSpPr>
              <p:cNvPr id="58"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59" name="TextBox 88"/>
              <p:cNvSpPr txBox="1"/>
              <p:nvPr/>
            </p:nvSpPr>
            <p:spPr>
              <a:xfrm>
                <a:off x="6642546" y="5605940"/>
                <a:ext cx="725864" cy="268909"/>
              </a:xfrm>
              <a:prstGeom prst="rect">
                <a:avLst/>
              </a:prstGeom>
              <a:noFill/>
            </p:spPr>
            <p:txBody>
              <a:bodyPr wrap="square" rtlCol="0">
                <a:spAutoFit/>
              </a:bodyPr>
              <a:lstStyle/>
              <a:p>
                <a:pPr algn="ctr"/>
                <a:r>
                  <a:rPr lang="en-US" sz="2000">
                    <a:solidFill>
                      <a:schemeClr val="bg1">
                        <a:lumMod val="50000"/>
                      </a:schemeClr>
                    </a:solidFill>
                    <a:ea typeface="微软雅黑" pitchFamily="34" charset="-122"/>
                    <a:sym typeface="Segoe UI" panose="020B0502040204020203" pitchFamily="34" charset="0"/>
                  </a:rPr>
                  <a:t>2</a:t>
                </a:r>
              </a:p>
            </p:txBody>
          </p:sp>
        </p:grpSp>
        <p:grpSp>
          <p:nvGrpSpPr>
            <p:cNvPr id="64" name="Group 86"/>
            <p:cNvGrpSpPr/>
            <p:nvPr/>
          </p:nvGrpSpPr>
          <p:grpSpPr>
            <a:xfrm>
              <a:off x="4983592" y="1795416"/>
              <a:ext cx="1080012" cy="553081"/>
              <a:chOff x="6642546" y="5546439"/>
              <a:chExt cx="725864" cy="371719"/>
            </a:xfrm>
          </p:grpSpPr>
          <p:sp>
            <p:nvSpPr>
              <p:cNvPr id="65"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66" name="TextBox 88"/>
              <p:cNvSpPr txBox="1"/>
              <p:nvPr/>
            </p:nvSpPr>
            <p:spPr>
              <a:xfrm>
                <a:off x="6642546" y="5605940"/>
                <a:ext cx="725864" cy="268909"/>
              </a:xfrm>
              <a:prstGeom prst="rect">
                <a:avLst/>
              </a:prstGeom>
              <a:noFill/>
            </p:spPr>
            <p:txBody>
              <a:bodyPr wrap="square" rtlCol="0">
                <a:spAutoFit/>
              </a:bodyPr>
              <a:lstStyle/>
              <a:p>
                <a:pPr algn="ctr"/>
                <a:r>
                  <a:rPr lang="en-US" altLang="zh-CN" sz="2000">
                    <a:solidFill>
                      <a:schemeClr val="bg1">
                        <a:lumMod val="50000"/>
                      </a:schemeClr>
                    </a:solidFill>
                    <a:ea typeface="微软雅黑" pitchFamily="34" charset="-122"/>
                    <a:sym typeface="Segoe UI" panose="020B0502040204020203" pitchFamily="34" charset="0"/>
                  </a:rPr>
                  <a:t>4</a:t>
                </a:r>
                <a:endParaRPr lang="en-US" sz="2000">
                  <a:solidFill>
                    <a:schemeClr val="bg1">
                      <a:lumMod val="50000"/>
                    </a:schemeClr>
                  </a:solidFill>
                  <a:ea typeface="微软雅黑" pitchFamily="34" charset="-122"/>
                  <a:sym typeface="Segoe UI" panose="020B0502040204020203" pitchFamily="34" charset="0"/>
                </a:endParaRPr>
              </a:p>
            </p:txBody>
          </p:sp>
        </p:grpSp>
        <p:grpSp>
          <p:nvGrpSpPr>
            <p:cNvPr id="71" name="Group 86"/>
            <p:cNvGrpSpPr/>
            <p:nvPr/>
          </p:nvGrpSpPr>
          <p:grpSpPr>
            <a:xfrm>
              <a:off x="7010801" y="2371990"/>
              <a:ext cx="1080012" cy="553081"/>
              <a:chOff x="6642546" y="5546439"/>
              <a:chExt cx="725864" cy="371719"/>
            </a:xfrm>
          </p:grpSpPr>
          <p:sp>
            <p:nvSpPr>
              <p:cNvPr id="72"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a typeface="微软雅黑" pitchFamily="34" charset="-122"/>
                  <a:cs typeface="+mn-ea"/>
                  <a:sym typeface="Segoe UI" panose="020B0502040204020203" pitchFamily="34" charset="0"/>
                </a:endParaRPr>
              </a:p>
            </p:txBody>
          </p:sp>
          <p:sp>
            <p:nvSpPr>
              <p:cNvPr id="73" name="TextBox 88"/>
              <p:cNvSpPr txBox="1"/>
              <p:nvPr/>
            </p:nvSpPr>
            <p:spPr>
              <a:xfrm>
                <a:off x="6642546" y="5605940"/>
                <a:ext cx="725864" cy="268909"/>
              </a:xfrm>
              <a:prstGeom prst="rect">
                <a:avLst/>
              </a:prstGeom>
              <a:noFill/>
            </p:spPr>
            <p:txBody>
              <a:bodyPr wrap="square" rtlCol="0">
                <a:spAutoFit/>
              </a:bodyPr>
              <a:lstStyle/>
              <a:p>
                <a:pPr algn="ctr"/>
                <a:r>
                  <a:rPr lang="en-US" altLang="zh-CN" sz="2000">
                    <a:solidFill>
                      <a:schemeClr val="bg1">
                        <a:lumMod val="50000"/>
                      </a:schemeClr>
                    </a:solidFill>
                    <a:ea typeface="微软雅黑" pitchFamily="34" charset="-122"/>
                    <a:sym typeface="Segoe UI" panose="020B0502040204020203" pitchFamily="34" charset="0"/>
                  </a:rPr>
                  <a:t>5</a:t>
                </a:r>
                <a:endParaRPr lang="en-US" sz="2000">
                  <a:solidFill>
                    <a:schemeClr val="bg1">
                      <a:lumMod val="50000"/>
                    </a:schemeClr>
                  </a:solidFill>
                  <a:ea typeface="微软雅黑" pitchFamily="34" charset="-122"/>
                  <a:sym typeface="Segoe UI" panose="020B0502040204020203" pitchFamily="34" charset="0"/>
                </a:endParaRPr>
              </a:p>
            </p:txBody>
          </p:sp>
        </p:grpSp>
      </p:grpSp>
      <p:grpSp>
        <p:nvGrpSpPr>
          <p:cNvPr id="77" name="组合 76"/>
          <p:cNvGrpSpPr/>
          <p:nvPr/>
        </p:nvGrpSpPr>
        <p:grpSpPr>
          <a:xfrm>
            <a:off x="1836185" y="1775658"/>
            <a:ext cx="3066983" cy="606732"/>
            <a:chOff x="2541254" y="1909374"/>
            <a:chExt cx="3066983" cy="606732"/>
          </a:xfrm>
        </p:grpSpPr>
        <p:sp>
          <p:nvSpPr>
            <p:cNvPr id="78"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r>
                <a:rPr lang="en-US" sz="1200" dirty="0">
                  <a:solidFill>
                    <a:schemeClr val="bg1">
                      <a:lumMod val="65000"/>
                    </a:schemeClr>
                  </a:solidFill>
                </a:rPr>
                <a:t>Connect Java and Python programs</a:t>
              </a:r>
            </a:p>
          </p:txBody>
        </p:sp>
        <p:sp>
          <p:nvSpPr>
            <p:cNvPr id="79" name="TextBox 11"/>
            <p:cNvSpPr txBox="1"/>
            <p:nvPr/>
          </p:nvSpPr>
          <p:spPr>
            <a:xfrm>
              <a:off x="2701820" y="1909374"/>
              <a:ext cx="2906417" cy="307777"/>
            </a:xfrm>
            <a:prstGeom prst="rect">
              <a:avLst/>
            </a:prstGeom>
            <a:noFill/>
          </p:spPr>
          <p:txBody>
            <a:bodyPr wrap="square" lIns="0" tIns="0" rIns="0" bIns="0" rtlCol="0">
              <a:spAutoFit/>
              <a:scene3d>
                <a:camera prst="orthographicFront"/>
                <a:lightRig rig="threePt" dir="t"/>
              </a:scene3d>
              <a:sp3d contourW="12700"/>
            </a:bodyPr>
            <a:lstStyle/>
            <a:p>
              <a:pPr algn="r"/>
              <a:r>
                <a:rPr lang="zh-CN" altLang="en-US" sz="2000" dirty="0" smtClean="0">
                  <a:solidFill>
                    <a:schemeClr val="tx1">
                      <a:lumMod val="75000"/>
                      <a:lumOff val="25000"/>
                    </a:schemeClr>
                  </a:solidFill>
                </a:rPr>
                <a:t>连接</a:t>
              </a:r>
              <a:r>
                <a:rPr lang="en-US" altLang="zh-CN" sz="2000" dirty="0" smtClean="0">
                  <a:solidFill>
                    <a:schemeClr val="tx1">
                      <a:lumMod val="75000"/>
                      <a:lumOff val="25000"/>
                    </a:schemeClr>
                  </a:solidFill>
                </a:rPr>
                <a:t>Java</a:t>
              </a:r>
              <a:r>
                <a:rPr lang="zh-CN" altLang="en-US" sz="2000" dirty="0" smtClean="0">
                  <a:solidFill>
                    <a:schemeClr val="tx1">
                      <a:lumMod val="75000"/>
                      <a:lumOff val="25000"/>
                    </a:schemeClr>
                  </a:solidFill>
                </a:rPr>
                <a:t>和</a:t>
              </a:r>
              <a:r>
                <a:rPr lang="en-US" altLang="zh-CN" sz="2000" dirty="0" smtClean="0">
                  <a:solidFill>
                    <a:schemeClr val="tx1">
                      <a:lumMod val="75000"/>
                      <a:lumOff val="25000"/>
                    </a:schemeClr>
                  </a:solidFill>
                </a:rPr>
                <a:t>Python</a:t>
              </a:r>
              <a:r>
                <a:rPr lang="zh-CN" altLang="en-US" sz="2000" dirty="0" smtClean="0">
                  <a:solidFill>
                    <a:schemeClr val="tx1">
                      <a:lumMod val="75000"/>
                      <a:lumOff val="25000"/>
                    </a:schemeClr>
                  </a:solidFill>
                </a:rPr>
                <a:t>程序</a:t>
              </a:r>
              <a:endParaRPr lang="zh-CN" altLang="en-US" sz="2000" dirty="0">
                <a:solidFill>
                  <a:schemeClr val="tx1">
                    <a:lumMod val="75000"/>
                    <a:lumOff val="25000"/>
                  </a:schemeClr>
                </a:solidFill>
              </a:endParaRPr>
            </a:p>
          </p:txBody>
        </p:sp>
      </p:grpSp>
      <p:grpSp>
        <p:nvGrpSpPr>
          <p:cNvPr id="80" name="组合 79"/>
          <p:cNvGrpSpPr/>
          <p:nvPr/>
        </p:nvGrpSpPr>
        <p:grpSpPr>
          <a:xfrm>
            <a:off x="936819" y="3438220"/>
            <a:ext cx="3066983" cy="576819"/>
            <a:chOff x="2541254" y="1939287"/>
            <a:chExt cx="3066983" cy="576819"/>
          </a:xfrm>
        </p:grpSpPr>
        <p:sp>
          <p:nvSpPr>
            <p:cNvPr id="81"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r>
                <a:rPr lang="en-US" sz="1200" dirty="0" smtClean="0">
                  <a:solidFill>
                    <a:schemeClr val="bg1">
                      <a:lumMod val="65000"/>
                    </a:schemeClr>
                  </a:solidFill>
                </a:rPr>
                <a:t>M</a:t>
              </a:r>
              <a:r>
                <a:rPr lang="en-US" altLang="zh-CN" sz="1200" dirty="0" smtClean="0">
                  <a:solidFill>
                    <a:schemeClr val="bg1">
                      <a:lumMod val="65000"/>
                    </a:schemeClr>
                  </a:solidFill>
                </a:rPr>
                <a:t>odeling and Coding</a:t>
              </a:r>
              <a:endParaRPr lang="en-US" sz="1200" dirty="0">
                <a:solidFill>
                  <a:schemeClr val="bg1">
                    <a:lumMod val="65000"/>
                  </a:schemeClr>
                </a:solidFill>
              </a:endParaRPr>
            </a:p>
          </p:txBody>
        </p:sp>
        <p:sp>
          <p:nvSpPr>
            <p:cNvPr id="82" name="TextBox 11"/>
            <p:cNvSpPr txBox="1"/>
            <p:nvPr/>
          </p:nvSpPr>
          <p:spPr>
            <a:xfrm>
              <a:off x="2541254" y="1939287"/>
              <a:ext cx="3066983" cy="276999"/>
            </a:xfrm>
            <a:prstGeom prst="rect">
              <a:avLst/>
            </a:prstGeom>
            <a:noFill/>
          </p:spPr>
          <p:txBody>
            <a:bodyPr wrap="square" lIns="0" tIns="0" rIns="0" bIns="0" rtlCol="0">
              <a:spAutoFit/>
              <a:scene3d>
                <a:camera prst="orthographicFront"/>
                <a:lightRig rig="threePt" dir="t"/>
              </a:scene3d>
              <a:sp3d contourW="12700"/>
            </a:bodyPr>
            <a:lstStyle/>
            <a:p>
              <a:pPr algn="r"/>
              <a:r>
                <a:rPr lang="zh-CN" altLang="en-US" dirty="0" smtClean="0">
                  <a:solidFill>
                    <a:schemeClr val="tx1">
                      <a:lumMod val="75000"/>
                      <a:lumOff val="25000"/>
                    </a:schemeClr>
                  </a:solidFill>
                </a:rPr>
                <a:t>建立模型，创建</a:t>
              </a:r>
              <a:r>
                <a:rPr lang="en-US" altLang="zh-CN" dirty="0" smtClean="0">
                  <a:solidFill>
                    <a:schemeClr val="tx1">
                      <a:lumMod val="75000"/>
                      <a:lumOff val="25000"/>
                    </a:schemeClr>
                  </a:solidFill>
                </a:rPr>
                <a:t>python</a:t>
              </a:r>
              <a:r>
                <a:rPr lang="zh-CN" altLang="en-US" dirty="0" smtClean="0">
                  <a:solidFill>
                    <a:schemeClr val="tx1">
                      <a:lumMod val="75000"/>
                      <a:lumOff val="25000"/>
                    </a:schemeClr>
                  </a:solidFill>
                </a:rPr>
                <a:t>处理类</a:t>
              </a:r>
              <a:endParaRPr lang="en-US" dirty="0">
                <a:solidFill>
                  <a:schemeClr val="tx1">
                    <a:lumMod val="75000"/>
                    <a:lumOff val="25000"/>
                  </a:schemeClr>
                </a:solidFill>
              </a:endParaRPr>
            </a:p>
          </p:txBody>
        </p:sp>
      </p:grpSp>
      <p:grpSp>
        <p:nvGrpSpPr>
          <p:cNvPr id="83" name="组合 82"/>
          <p:cNvGrpSpPr/>
          <p:nvPr/>
        </p:nvGrpSpPr>
        <p:grpSpPr>
          <a:xfrm>
            <a:off x="1491807" y="5126258"/>
            <a:ext cx="3066983" cy="606732"/>
            <a:chOff x="2541254" y="1909374"/>
            <a:chExt cx="3066983" cy="606732"/>
          </a:xfrm>
        </p:grpSpPr>
        <p:sp>
          <p:nvSpPr>
            <p:cNvPr id="84"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gn="r">
                <a:lnSpc>
                  <a:spcPts val="1400"/>
                </a:lnSpc>
              </a:pPr>
              <a:r>
                <a:rPr lang="en-US" sz="1200" dirty="0">
                  <a:solidFill>
                    <a:schemeClr val="bg1">
                      <a:lumMod val="65000"/>
                    </a:schemeClr>
                  </a:solidFill>
                </a:rPr>
                <a:t>Model research</a:t>
              </a:r>
            </a:p>
          </p:txBody>
        </p:sp>
        <p:sp>
          <p:nvSpPr>
            <p:cNvPr id="85" name="TextBox 11"/>
            <p:cNvSpPr txBox="1"/>
            <p:nvPr/>
          </p:nvSpPr>
          <p:spPr>
            <a:xfrm>
              <a:off x="3159202" y="1909374"/>
              <a:ext cx="2449035" cy="369332"/>
            </a:xfrm>
            <a:prstGeom prst="rect">
              <a:avLst/>
            </a:prstGeom>
            <a:noFill/>
          </p:spPr>
          <p:txBody>
            <a:bodyPr wrap="square" lIns="0" tIns="0" rIns="0" bIns="0" rtlCol="0">
              <a:spAutoFit/>
              <a:scene3d>
                <a:camera prst="orthographicFront"/>
                <a:lightRig rig="threePt" dir="t"/>
              </a:scene3d>
              <a:sp3d contourW="12700"/>
            </a:bodyPr>
            <a:lstStyle/>
            <a:p>
              <a:pPr algn="r"/>
              <a:r>
                <a:rPr lang="en-US" sz="2400" dirty="0" smtClean="0">
                  <a:solidFill>
                    <a:schemeClr val="tx1">
                      <a:lumMod val="75000"/>
                      <a:lumOff val="25000"/>
                    </a:schemeClr>
                  </a:solidFill>
                </a:rPr>
                <a:t>ARIMA</a:t>
              </a:r>
              <a:r>
                <a:rPr lang="zh-CN" altLang="en-US" sz="2400" dirty="0" smtClean="0">
                  <a:solidFill>
                    <a:schemeClr val="tx1">
                      <a:lumMod val="75000"/>
                      <a:lumOff val="25000"/>
                    </a:schemeClr>
                  </a:solidFill>
                </a:rPr>
                <a:t>模型研究</a:t>
              </a:r>
              <a:endParaRPr lang="en-US" sz="2400" dirty="0">
                <a:solidFill>
                  <a:schemeClr val="tx1">
                    <a:lumMod val="75000"/>
                    <a:lumOff val="25000"/>
                  </a:schemeClr>
                </a:solidFill>
              </a:endParaRPr>
            </a:p>
          </p:txBody>
        </p:sp>
      </p:grpSp>
      <p:grpSp>
        <p:nvGrpSpPr>
          <p:cNvPr id="86" name="组合 85"/>
          <p:cNvGrpSpPr/>
          <p:nvPr/>
        </p:nvGrpSpPr>
        <p:grpSpPr>
          <a:xfrm>
            <a:off x="7680214" y="5140772"/>
            <a:ext cx="3066983" cy="592218"/>
            <a:chOff x="2541254" y="1923888"/>
            <a:chExt cx="3066983" cy="592218"/>
          </a:xfrm>
        </p:grpSpPr>
        <p:sp>
          <p:nvSpPr>
            <p:cNvPr id="87"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1200" dirty="0">
                  <a:solidFill>
                    <a:schemeClr val="bg1">
                      <a:lumMod val="65000"/>
                    </a:schemeClr>
                  </a:solidFill>
                </a:rPr>
                <a:t>Environment configuration</a:t>
              </a:r>
            </a:p>
          </p:txBody>
        </p:sp>
        <p:sp>
          <p:nvSpPr>
            <p:cNvPr id="88" name="TextBox 11"/>
            <p:cNvSpPr txBox="1"/>
            <p:nvPr/>
          </p:nvSpPr>
          <p:spPr>
            <a:xfrm>
              <a:off x="2541254" y="1923888"/>
              <a:ext cx="2449035" cy="369332"/>
            </a:xfrm>
            <a:prstGeom prst="rect">
              <a:avLst/>
            </a:prstGeom>
            <a:noFill/>
          </p:spPr>
          <p:txBody>
            <a:bodyPr wrap="square" lIns="0" tIns="0" rIns="0" bIns="0" rtlCol="0">
              <a:spAutoFit/>
              <a:scene3d>
                <a:camera prst="orthographicFront"/>
                <a:lightRig rig="threePt" dir="t"/>
              </a:scene3d>
              <a:sp3d contourW="12700"/>
            </a:bodyPr>
            <a:lstStyle/>
            <a:p>
              <a:r>
                <a:rPr lang="zh-CN" altLang="en-US" sz="2400" dirty="0" smtClean="0">
                  <a:solidFill>
                    <a:schemeClr val="tx1">
                      <a:lumMod val="75000"/>
                      <a:lumOff val="25000"/>
                    </a:schemeClr>
                  </a:solidFill>
                </a:rPr>
                <a:t>环境配置</a:t>
              </a:r>
              <a:endParaRPr lang="zh-CN" altLang="en-US" sz="2400" dirty="0">
                <a:solidFill>
                  <a:schemeClr val="tx1">
                    <a:lumMod val="75000"/>
                    <a:lumOff val="25000"/>
                  </a:schemeClr>
                </a:solidFill>
              </a:endParaRPr>
            </a:p>
          </p:txBody>
        </p:sp>
      </p:grpSp>
      <p:grpSp>
        <p:nvGrpSpPr>
          <p:cNvPr id="89" name="组合 88"/>
          <p:cNvGrpSpPr/>
          <p:nvPr/>
        </p:nvGrpSpPr>
        <p:grpSpPr>
          <a:xfrm>
            <a:off x="8061370" y="2444705"/>
            <a:ext cx="3066983" cy="586807"/>
            <a:chOff x="2541254" y="1929299"/>
            <a:chExt cx="3066983" cy="586807"/>
          </a:xfrm>
        </p:grpSpPr>
        <p:sp>
          <p:nvSpPr>
            <p:cNvPr id="90" name="TextBox 11"/>
            <p:cNvSpPr txBox="1"/>
            <p:nvPr/>
          </p:nvSpPr>
          <p:spPr>
            <a:xfrm>
              <a:off x="2541254" y="2336570"/>
              <a:ext cx="3066983" cy="179536"/>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1200" dirty="0">
                  <a:solidFill>
                    <a:schemeClr val="bg1">
                      <a:lumMod val="65000"/>
                    </a:schemeClr>
                  </a:solidFill>
                </a:rPr>
                <a:t>Create a management system</a:t>
              </a:r>
            </a:p>
          </p:txBody>
        </p:sp>
        <p:sp>
          <p:nvSpPr>
            <p:cNvPr id="91" name="TextBox 11"/>
            <p:cNvSpPr txBox="1"/>
            <p:nvPr/>
          </p:nvSpPr>
          <p:spPr>
            <a:xfrm>
              <a:off x="2541254" y="1929299"/>
              <a:ext cx="2449035" cy="369332"/>
            </a:xfrm>
            <a:prstGeom prst="rect">
              <a:avLst/>
            </a:prstGeom>
            <a:noFill/>
          </p:spPr>
          <p:txBody>
            <a:bodyPr wrap="square" lIns="0" tIns="0" rIns="0" bIns="0" rtlCol="0">
              <a:spAutoFit/>
              <a:scene3d>
                <a:camera prst="orthographicFront"/>
                <a:lightRig rig="threePt" dir="t"/>
              </a:scene3d>
              <a:sp3d contourW="12700"/>
            </a:bodyPr>
            <a:lstStyle/>
            <a:p>
              <a:r>
                <a:rPr lang="zh-CN" altLang="en-US" sz="2400" dirty="0" smtClean="0">
                  <a:solidFill>
                    <a:schemeClr val="tx1">
                      <a:lumMod val="75000"/>
                      <a:lumOff val="25000"/>
                    </a:schemeClr>
                  </a:solidFill>
                </a:rPr>
                <a:t>创建管理系统</a:t>
              </a:r>
              <a:endParaRPr lang="zh-CN" altLang="en-US" sz="2400" dirty="0">
                <a:solidFill>
                  <a:schemeClr val="tx1">
                    <a:lumMod val="75000"/>
                    <a:lumOff val="25000"/>
                  </a:schemeClr>
                </a:solidFill>
              </a:endParaRPr>
            </a:p>
          </p:txBody>
        </p:sp>
      </p:grpSp>
      <p:sp>
        <p:nvSpPr>
          <p:cNvPr id="38" name="矩形 37"/>
          <p:cNvSpPr/>
          <p:nvPr/>
        </p:nvSpPr>
        <p:spPr>
          <a:xfrm>
            <a:off x="1840826" y="305745"/>
            <a:ext cx="2662883" cy="699807"/>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accent1"/>
                </a:solidFill>
              </a:rPr>
              <a:t>工作汇报</a:t>
            </a:r>
          </a:p>
        </p:txBody>
      </p:sp>
      <p:sp>
        <p:nvSpPr>
          <p:cNvPr id="39" name="矩形 38"/>
          <p:cNvSpPr/>
          <p:nvPr/>
        </p:nvSpPr>
        <p:spPr>
          <a:xfrm>
            <a:off x="1840826" y="898787"/>
            <a:ext cx="2662883" cy="351763"/>
          </a:xfrm>
          <a:prstGeom prst="rect">
            <a:avLst/>
          </a:prstGeom>
        </p:spPr>
        <p:txBody>
          <a:bodyPr wrap="square">
            <a:spAutoFit/>
            <a:scene3d>
              <a:camera prst="orthographicFront"/>
              <a:lightRig rig="threePt" dir="t"/>
            </a:scene3d>
            <a:sp3d contourW="12700"/>
          </a:bodyPr>
          <a:lstStyle/>
          <a:p>
            <a:pPr>
              <a:lnSpc>
                <a:spcPct val="114000"/>
              </a:lnSpc>
            </a:pPr>
            <a:r>
              <a:rPr lang="en-US" altLang="zh-CN" sz="1600" dirty="0">
                <a:solidFill>
                  <a:schemeClr val="tx2"/>
                </a:solidFill>
                <a:latin typeface="+mj-ea"/>
              </a:rPr>
              <a:t>WORK REPORT</a:t>
            </a:r>
          </a:p>
        </p:txBody>
      </p:sp>
      <p:pic>
        <p:nvPicPr>
          <p:cNvPr id="40" name="图片占位符 24"/>
          <p:cNvPicPr>
            <a:picLocks noChangeAspect="1"/>
          </p:cNvPicPr>
          <p:nvPr/>
        </p:nvPicPr>
        <p:blipFill>
          <a:blip r:embed="rId3">
            <a:extLst>
              <a:ext uri="{28A0092B-C50C-407E-A947-70E740481C1C}">
                <a14:useLocalDpi xmlns:a14="http://schemas.microsoft.com/office/drawing/2010/main" val="0"/>
              </a:ext>
            </a:extLst>
          </a:blip>
          <a:srcRect l="16674" r="16674"/>
          <a:stretch>
            <a:fillRect/>
          </a:stretch>
        </p:blipFill>
        <p:spPr>
          <a:xfrm>
            <a:off x="5029461" y="2896215"/>
            <a:ext cx="2002972" cy="2002972"/>
          </a:xfrm>
          <a:custGeom>
            <a:avLst/>
            <a:gdLst>
              <a:gd name="connsiteX0" fmla="*/ 1001486 w 2002972"/>
              <a:gd name="connsiteY0" fmla="*/ 0 h 2002972"/>
              <a:gd name="connsiteX1" fmla="*/ 2002972 w 2002972"/>
              <a:gd name="connsiteY1" fmla="*/ 1001486 h 2002972"/>
              <a:gd name="connsiteX2" fmla="*/ 1001486 w 2002972"/>
              <a:gd name="connsiteY2" fmla="*/ 2002972 h 2002972"/>
              <a:gd name="connsiteX3" fmla="*/ 0 w 2002972"/>
              <a:gd name="connsiteY3" fmla="*/ 1001486 h 2002972"/>
              <a:gd name="connsiteX4" fmla="*/ 1001486 w 2002972"/>
              <a:gd name="connsiteY4" fmla="*/ 0 h 200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971" h="2002971">
                <a:moveTo>
                  <a:pt x="1001486" y="0"/>
                </a:moveTo>
                <a:cubicBezTo>
                  <a:pt x="1554591" y="0"/>
                  <a:pt x="2002972" y="448381"/>
                  <a:pt x="2002972" y="1001486"/>
                </a:cubicBezTo>
                <a:cubicBezTo>
                  <a:pt x="2002972" y="1554591"/>
                  <a:pt x="1554591" y="2002972"/>
                  <a:pt x="1001486" y="2002972"/>
                </a:cubicBezTo>
                <a:cubicBezTo>
                  <a:pt x="448381" y="2002972"/>
                  <a:pt x="0" y="1554591"/>
                  <a:pt x="0" y="1001486"/>
                </a:cubicBezTo>
                <a:cubicBezTo>
                  <a:pt x="0" y="448381"/>
                  <a:pt x="448381" y="0"/>
                  <a:pt x="1001486" y="0"/>
                </a:cubicBezTo>
                <a:close/>
              </a:path>
            </a:pathLst>
          </a:custGeom>
        </p:spPr>
      </p:pic>
    </p:spTree>
    <p:extLst>
      <p:ext uri="{BB962C8B-B14F-4D97-AF65-F5344CB8AC3E}">
        <p14:creationId xmlns:p14="http://schemas.microsoft.com/office/powerpoint/2010/main" val="18906015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p15="http://schemas.microsoft.com/office/powerpoint/2012/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31" presetClass="entr" presetSubtype="0" fill="hold" nodeType="afterEffect">
                                  <p:childTnLst>
                                    <p:set>
                                      <p:cBhvr>
                                        <p:cTn id="7" dur="1" fill="hold">
                                          <p:stCondLst>
                                            <p:cond delay="0"/>
                                          </p:stCondLst>
                                        </p:cTn>
                                        <p:tgtEl>
                                          <p:spTgt spid="76"/>
                                        </p:tgtEl>
                                        <p:attrNameLst>
                                          <p:attrName>style.visibility</p:attrName>
                                        </p:attrNameLst>
                                      </p:cBhvr>
                                      <p:to>
                                        <p:strVal val="visible"/>
                                      </p:to>
                                    </p:set>
                                    <p:anim calcmode="lin" valueType="num">
                                      <p:cBhvr>
                                        <p:cTn id="8" dur="1000" fill="hold"/>
                                        <p:tgtEl>
                                          <p:spTgt spid="76"/>
                                        </p:tgtEl>
                                        <p:attrNameLst>
                                          <p:attrName>ppt_w</p:attrName>
                                        </p:attrNameLst>
                                      </p:cBhvr>
                                      <p:tavLst>
                                        <p:tav tm="0">
                                          <p:val>
                                            <p:fltVal val="0"/>
                                          </p:val>
                                        </p:tav>
                                        <p:tav tm="100000">
                                          <p:val>
                                            <p:strVal val="#ppt_w"/>
                                          </p:val>
                                        </p:tav>
                                      </p:tavLst>
                                    </p:anim>
                                    <p:anim calcmode="lin" valueType="num">
                                      <p:cBhvr>
                                        <p:cTn id="9" dur="1000" fill="hold"/>
                                        <p:tgtEl>
                                          <p:spTgt spid="76"/>
                                        </p:tgtEl>
                                        <p:attrNameLst>
                                          <p:attrName>ppt_h</p:attrName>
                                        </p:attrNameLst>
                                      </p:cBhvr>
                                      <p:tavLst>
                                        <p:tav tm="0">
                                          <p:val>
                                            <p:fltVal val="0"/>
                                          </p:val>
                                        </p:tav>
                                        <p:tav tm="100000">
                                          <p:val>
                                            <p:strVal val="#ppt_h"/>
                                          </p:val>
                                        </p:tav>
                                      </p:tavLst>
                                    </p:anim>
                                    <p:anim calcmode="lin" valueType="num">
                                      <p:cBhvr>
                                        <p:cTn id="10" dur="1000" fill="hold"/>
                                        <p:tgtEl>
                                          <p:spTgt spid="76"/>
                                        </p:tgtEl>
                                        <p:attrNameLst>
                                          <p:attrName>style.rotation</p:attrName>
                                        </p:attrNameLst>
                                      </p:cBhvr>
                                      <p:tavLst>
                                        <p:tav tm="0">
                                          <p:val>
                                            <p:fltVal val="90"/>
                                          </p:val>
                                        </p:tav>
                                        <p:tav tm="100000">
                                          <p:val>
                                            <p:fltVal val="0"/>
                                          </p:val>
                                        </p:tav>
                                      </p:tavLst>
                                    </p:anim>
                                    <p:animEffect transition="in" filter="fade">
                                      <p:cBhvr>
                                        <p:cTn id="11" dur="1000"/>
                                        <p:tgtEl>
                                          <p:spTgt spid="76"/>
                                        </p:tgtEl>
                                      </p:cBhvr>
                                    </p:animEffect>
                                  </p:childTnLst>
                                </p:cTn>
                              </p:par>
                            </p:childTnLst>
                          </p:cTn>
                        </p:par>
                        <p:par>
                          <p:cTn id="12" fill="hold" nodeType="withGroup">
                            <p:stCondLst>
                              <p:cond delay="1000"/>
                            </p:stCondLst>
                            <p:childTnLst>
                              <p:par>
                                <p:cTn id="13" presetID="14" presetClass="entr" presetSubtype="10" fill="hold" nodeType="afterEffec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par>
                          <p:cTn id="16" fill="hold" nodeType="withGroup">
                            <p:stCondLst>
                              <p:cond delay="1500"/>
                            </p:stCondLst>
                            <p:childTnLst>
                              <p:par>
                                <p:cTn id="17" presetID="14" presetClass="entr" presetSubtype="10" fill="hold" nodeType="afterEffect">
                                  <p:childTnLst>
                                    <p:set>
                                      <p:cBhvr>
                                        <p:cTn id="18" dur="1" fill="hold">
                                          <p:stCondLst>
                                            <p:cond delay="0"/>
                                          </p:stCondLst>
                                        </p:cTn>
                                        <p:tgtEl>
                                          <p:spTgt spid="83"/>
                                        </p:tgtEl>
                                        <p:attrNameLst>
                                          <p:attrName>style.visibility</p:attrName>
                                        </p:attrNameLst>
                                      </p:cBhvr>
                                      <p:to>
                                        <p:strVal val="visible"/>
                                      </p:to>
                                    </p:set>
                                    <p:animEffect transition="in" filter="randombar(horizontal)">
                                      <p:cBhvr>
                                        <p:cTn id="19" dur="500"/>
                                        <p:tgtEl>
                                          <p:spTgt spid="83"/>
                                        </p:tgtEl>
                                      </p:cBhvr>
                                    </p:animEffect>
                                  </p:childTnLst>
                                </p:cTn>
                              </p:par>
                            </p:childTnLst>
                          </p:cTn>
                        </p:par>
                        <p:par>
                          <p:cTn id="20" fill="hold" nodeType="withGroup">
                            <p:stCondLst>
                              <p:cond delay="2000"/>
                            </p:stCondLst>
                            <p:childTnLst>
                              <p:par>
                                <p:cTn id="21" presetID="14" presetClass="entr" presetSubtype="10" fill="hold" nodeType="afterEffect">
                                  <p:childTnLst>
                                    <p:set>
                                      <p:cBhvr>
                                        <p:cTn id="22" dur="1" fill="hold">
                                          <p:stCondLst>
                                            <p:cond delay="0"/>
                                          </p:stCondLst>
                                        </p:cTn>
                                        <p:tgtEl>
                                          <p:spTgt spid="80"/>
                                        </p:tgtEl>
                                        <p:attrNameLst>
                                          <p:attrName>style.visibility</p:attrName>
                                        </p:attrNameLst>
                                      </p:cBhvr>
                                      <p:to>
                                        <p:strVal val="visible"/>
                                      </p:to>
                                    </p:set>
                                    <p:animEffect transition="in" filter="randombar(horizontal)">
                                      <p:cBhvr>
                                        <p:cTn id="23" dur="500"/>
                                        <p:tgtEl>
                                          <p:spTgt spid="80"/>
                                        </p:tgtEl>
                                      </p:cBhvr>
                                    </p:animEffect>
                                  </p:childTnLst>
                                </p:cTn>
                              </p:par>
                            </p:childTnLst>
                          </p:cTn>
                        </p:par>
                        <p:par>
                          <p:cTn id="24" fill="hold" nodeType="withGroup">
                            <p:stCondLst>
                              <p:cond delay="2500"/>
                            </p:stCondLst>
                            <p:childTnLst>
                              <p:par>
                                <p:cTn id="25" presetID="14" presetClass="entr" presetSubtype="10" fill="hold" nodeType="afterEffect">
                                  <p:childTnLst>
                                    <p:set>
                                      <p:cBhvr>
                                        <p:cTn id="26" dur="1" fill="hold">
                                          <p:stCondLst>
                                            <p:cond delay="0"/>
                                          </p:stCondLst>
                                        </p:cTn>
                                        <p:tgtEl>
                                          <p:spTgt spid="77"/>
                                        </p:tgtEl>
                                        <p:attrNameLst>
                                          <p:attrName>style.visibility</p:attrName>
                                        </p:attrNameLst>
                                      </p:cBhvr>
                                      <p:to>
                                        <p:strVal val="visible"/>
                                      </p:to>
                                    </p:set>
                                    <p:animEffect transition="in" filter="randombar(horizontal)">
                                      <p:cBhvr>
                                        <p:cTn id="27" dur="500"/>
                                        <p:tgtEl>
                                          <p:spTgt spid="77"/>
                                        </p:tgtEl>
                                      </p:cBhvr>
                                    </p:animEffect>
                                  </p:childTnLst>
                                </p:cTn>
                              </p:par>
                            </p:childTnLst>
                          </p:cTn>
                        </p:par>
                        <p:par>
                          <p:cTn id="28" fill="hold" nodeType="withGroup">
                            <p:stCondLst>
                              <p:cond delay="3000"/>
                            </p:stCondLst>
                            <p:childTnLst>
                              <p:par>
                                <p:cTn id="29" presetID="14" presetClass="entr" presetSubtype="10" fill="hold" nodeType="afterEffect">
                                  <p:childTnLst>
                                    <p:set>
                                      <p:cBhvr>
                                        <p:cTn id="30" dur="1" fill="hold">
                                          <p:stCondLst>
                                            <p:cond delay="0"/>
                                          </p:stCondLst>
                                        </p:cTn>
                                        <p:tgtEl>
                                          <p:spTgt spid="89"/>
                                        </p:tgtEl>
                                        <p:attrNameLst>
                                          <p:attrName>style.visibility</p:attrName>
                                        </p:attrNameLst>
                                      </p:cBhvr>
                                      <p:to>
                                        <p:strVal val="visible"/>
                                      </p:to>
                                    </p:set>
                                    <p:animEffect transition="in" filter="randombar(horizontal)">
                                      <p:cBhvr>
                                        <p:cTn id="31" dur="500"/>
                                        <p:tgtEl>
                                          <p:spTgt spid="89"/>
                                        </p:tgtEl>
                                      </p:cBhvr>
                                    </p:animEffect>
                                  </p:childTnLst>
                                </p:cTn>
                              </p:par>
                            </p:childTnLst>
                          </p:cTn>
                        </p:par>
                        <p:par>
                          <p:cTn id="32" fill="hold">
                            <p:stCondLst>
                              <p:cond delay="3500"/>
                            </p:stCondLst>
                            <p:childTnLst>
                              <p:par>
                                <p:cTn id="33" presetID="53" presetClass="entr" presetSubtype="0" fill="hold" nodeType="afterEffec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品牌推广策划方案PPT模版"/>
</p:tagLst>
</file>

<file path=ppt/tags/tag2.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ags/tag3.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ags/tag4.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ags/tag5.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ags/tag6.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heme/theme1.xml><?xml version="1.0" encoding="utf-8"?>
<a:theme xmlns:a="http://schemas.openxmlformats.org/drawingml/2006/main" name="www.33ppt.com">
  <a:themeElements>
    <a:clrScheme name="自定义 167">
      <a:dk1>
        <a:sysClr val="windowText" lastClr="000000"/>
      </a:dk1>
      <a:lt1>
        <a:sysClr val="window" lastClr="FFFFFF"/>
      </a:lt1>
      <a:dk2>
        <a:srgbClr val="44546A"/>
      </a:dk2>
      <a:lt2>
        <a:srgbClr val="E7E6E6"/>
      </a:lt2>
      <a:accent1>
        <a:srgbClr val="117C90"/>
      </a:accent1>
      <a:accent2>
        <a:srgbClr val="FD9944"/>
      </a:accent2>
      <a:accent3>
        <a:srgbClr val="5CC6D8"/>
      </a:accent3>
      <a:accent4>
        <a:srgbClr val="117C90"/>
      </a:accent4>
      <a:accent5>
        <a:srgbClr val="FD9944"/>
      </a:accent5>
      <a:accent6>
        <a:srgbClr val="5CC6D8"/>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r="http://schemas.openxmlformats.org/officeDocument/2006/relationships" xmlns=""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r="http://schemas.openxmlformats.org/officeDocument/2006/relationships"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834</TotalTime>
  <Words>1582</Words>
  <Application>Microsoft Office PowerPoint</Application>
  <PresentationFormat>自定义</PresentationFormat>
  <Paragraphs>278</Paragraphs>
  <Slides>35</Slides>
  <Notes>35</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www.515ppt.com</Manager>
  <Company>苏州珀菲科特网络科技有限公司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Windows 用户</cp:lastModifiedBy>
  <cp:revision>30</cp:revision>
  <dcterms:created xsi:type="dcterms:W3CDTF">2017-09-14T02:23:06Z</dcterms:created>
  <dcterms:modified xsi:type="dcterms:W3CDTF">2020-07-12T17:07:32Z</dcterms:modified>
  <cp:category>www.515ppt.com</cp:category>
</cp:coreProperties>
</file>